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539" r:id="rId2"/>
    <p:sldId id="541" r:id="rId3"/>
    <p:sldId id="542" r:id="rId4"/>
    <p:sldId id="331" r:id="rId5"/>
    <p:sldId id="475" r:id="rId6"/>
    <p:sldId id="526" r:id="rId7"/>
    <p:sldId id="479" r:id="rId8"/>
    <p:sldId id="480" r:id="rId9"/>
    <p:sldId id="491" r:id="rId10"/>
    <p:sldId id="492" r:id="rId11"/>
    <p:sldId id="496" r:id="rId12"/>
    <p:sldId id="497" r:id="rId13"/>
    <p:sldId id="501" r:id="rId14"/>
    <p:sldId id="503" r:id="rId15"/>
    <p:sldId id="515" r:id="rId16"/>
    <p:sldId id="544" r:id="rId17"/>
    <p:sldId id="547" r:id="rId18"/>
    <p:sldId id="545" r:id="rId19"/>
    <p:sldId id="546" r:id="rId20"/>
    <p:sldId id="548" r:id="rId21"/>
    <p:sldId id="549" r:id="rId22"/>
  </p:sldIdLst>
  <p:sldSz cx="9144000" cy="6858000" type="screen4x3"/>
  <p:notesSz cx="6805613" cy="9939338"/>
  <p:embeddedFontLst>
    <p:embeddedFont>
      <p:font typeface="맑은 고딕" pitchFamily="50" charset="-127"/>
      <p:regular r:id="rId25"/>
      <p:bold r:id="rId26"/>
    </p:embeddedFont>
    <p:embeddedFont>
      <p:font typeface="나눔고딕 ExtraBold" charset="-127"/>
      <p:bold r:id="rId27"/>
    </p:embeddedFont>
    <p:embeddedFont>
      <p:font typeface="나눔고딕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AD35"/>
    <a:srgbClr val="61C646"/>
    <a:srgbClr val="77CD5F"/>
    <a:srgbClr val="B0E2A2"/>
    <a:srgbClr val="E9F7E5"/>
    <a:srgbClr val="DCF2D6"/>
    <a:srgbClr val="0BB000"/>
    <a:srgbClr val="33CC99"/>
    <a:srgbClr val="3382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0" autoAdjust="0"/>
    <p:restoredTop sz="86364" autoAdjust="0"/>
  </p:normalViewPr>
  <p:slideViewPr>
    <p:cSldViewPr snapToGrid="0">
      <p:cViewPr>
        <p:scale>
          <a:sx n="100" d="100"/>
          <a:sy n="100" d="100"/>
        </p:scale>
        <p:origin x="-840" y="-58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4E5F-C39F-4360-A443-6EA48429E57D}" type="datetime1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9856-55F7-4758-9866-E6B468987BA1}" type="datetime1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14E2-D294-4996-81AB-D232C0D7AEAD}" type="datetime1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34EBB190-0EDF-4E19-A5ED-92FF73ADE4C8}" type="datetime1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E2DBD21C-434C-49A8-B9E4-45F84E50E0A3}" type="datetime1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2C551275-8AB7-439E-BC00-DB1DFCAA14BD}" type="datetime1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4098" name="Picture 2" descr="C:\Users\Administrator\Desktop\portfoli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1" r="589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15693" y="866463"/>
            <a:ext cx="8608993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PORTFOLIO</a:t>
            </a:r>
            <a:b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endParaRPr lang="ko-KR" altLang="en-US" sz="5400" b="1" spc="-2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09446" y="4197491"/>
            <a:ext cx="8608993" cy="19690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r"/>
            <a:r>
              <a:rPr lang="ko-KR" altLang="en-US" sz="3200" b="1" spc="-250" dirty="0" smtClean="0">
                <a:solidFill>
                  <a:schemeClr val="bg1">
                    <a:lumMod val="75000"/>
                  </a:schemeClr>
                </a:solidFill>
              </a:rPr>
              <a:t>홍길동  개발자</a:t>
            </a:r>
            <a:endParaRPr lang="en-US" altLang="ko-KR" sz="3200" b="1" spc="-25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altLang="ko-KR" sz="3200" b="1" spc="-250" dirty="0" smtClean="0">
                <a:solidFill>
                  <a:schemeClr val="bg1">
                    <a:lumMod val="75000"/>
                  </a:schemeClr>
                </a:solidFill>
              </a:rPr>
              <a:t>hong@naver.com</a:t>
            </a:r>
            <a:endParaRPr lang="ko-KR" altLang="en-US" sz="3200" b="1" spc="-2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2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3.1.1.  UI </a:t>
            </a:r>
            <a:r>
              <a:rPr lang="ko-KR" altLang="en-US" sz="2000" b="1" spc="-150" dirty="0" smtClean="0">
                <a:solidFill>
                  <a:srgbClr val="4FAD35"/>
                </a:solidFill>
              </a:rPr>
              <a:t>소개 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(2/2) </a:t>
            </a:r>
            <a:endParaRPr lang="ko-KR" altLang="en-US" sz="1600" spc="-150" dirty="0">
              <a:solidFill>
                <a:srgbClr val="4FAD3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5848230" y="942873"/>
            <a:ext cx="2874490" cy="4078039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회원 화면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로그인 후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우측 상단 헤더의 아이디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클릭 시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회원 정보 관리 화면으로 이동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/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-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후기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쪽지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예약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주차장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코인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신고 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관리자 화면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관리자 계정 로그인 후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우측 상단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171450" indent="-17145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헤더의 아이디 클릭 시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관리자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화면으로 이동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/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고객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주차장 관리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통계정보 확인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>
                <a:latin typeface="나눔고딕 ExtraBold" pitchFamily="50" charset="-127"/>
                <a:ea typeface="나눔고딕 ExtraBold" pitchFamily="50" charset="-127"/>
              </a:rPr>
              <a:t>     </a:t>
            </a:r>
            <a:r>
              <a:rPr lang="en-US" altLang="ko-KR" sz="1200" dirty="0" err="1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GoogleChart</a:t>
            </a:r>
            <a:r>
              <a:rPr lang="en-US" altLang="ko-KR" sz="1200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 API </a:t>
            </a:r>
            <a:r>
              <a:rPr lang="ko-KR" altLang="en-US" sz="1200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사용</a:t>
            </a:r>
            <a:endParaRPr lang="en-US" altLang="ko-KR" sz="1100" dirty="0" smtClean="0">
              <a:solidFill>
                <a:srgbClr val="4FAD35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8"/>
          <p:cNvGrpSpPr/>
          <p:nvPr/>
        </p:nvGrpSpPr>
        <p:grpSpPr>
          <a:xfrm>
            <a:off x="6709877" y="144300"/>
            <a:ext cx="2013693" cy="359461"/>
            <a:chOff x="2983264" y="3249269"/>
            <a:chExt cx="3165443" cy="359461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27"/>
            <p:cNvSpPr txBox="1"/>
            <p:nvPr/>
          </p:nvSpPr>
          <p:spPr>
            <a:xfrm>
              <a:off x="2983264" y="3393286"/>
              <a:ext cx="3165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 rot="10800000">
              <a:off x="5576646" y="3249269"/>
              <a:ext cx="144017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228" y="790836"/>
            <a:ext cx="5296929" cy="266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0" name="그룹 19"/>
          <p:cNvGrpSpPr/>
          <p:nvPr/>
        </p:nvGrpSpPr>
        <p:grpSpPr>
          <a:xfrm>
            <a:off x="342900" y="3524250"/>
            <a:ext cx="5308257" cy="2725159"/>
            <a:chOff x="340343" y="775987"/>
            <a:chExt cx="8311951" cy="4267200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0343" y="775987"/>
              <a:ext cx="8305800" cy="426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2" name="Picture 2" descr="C:\Users\KITRI\Desktop\관리자\관리자\통계_인기주차장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07414" y="1086000"/>
              <a:ext cx="6844880" cy="39518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3402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3.2.2.  </a:t>
            </a:r>
            <a:r>
              <a:rPr lang="ko-KR" altLang="en-US" sz="2000" b="1" spc="-150" dirty="0" smtClean="0">
                <a:solidFill>
                  <a:srgbClr val="4FAD35"/>
                </a:solidFill>
              </a:rPr>
              <a:t>주차장  검색 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(1/2) </a:t>
            </a:r>
            <a:r>
              <a:rPr lang="en-US" altLang="ko-KR" sz="1600" b="1" spc="-150" dirty="0" smtClean="0">
                <a:solidFill>
                  <a:srgbClr val="4FAD35"/>
                </a:solidFill>
              </a:rPr>
              <a:t>– </a:t>
            </a:r>
            <a:r>
              <a:rPr lang="ko-KR" altLang="en-US" sz="1600" b="1" spc="-150" dirty="0" smtClean="0">
                <a:solidFill>
                  <a:srgbClr val="4FAD35"/>
                </a:solidFill>
              </a:rPr>
              <a:t>검색결과 목록</a:t>
            </a:r>
            <a:endParaRPr lang="ko-KR" altLang="en-US" sz="1600" b="1" spc="-150" dirty="0">
              <a:solidFill>
                <a:srgbClr val="4FAD3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7748" y="5296428"/>
            <a:ext cx="7352475" cy="1246495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검색 조건에 맞는 주차장 리스트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좌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와 지도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우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검색 날짜 변경 시 검색 결과 변경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지도 마커 클릭 시 주차장 주소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상세정보 표시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리스트와 상세보기 클릭 시 해당 주차장 상세정보 페이지로 이동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</a:t>
            </a:r>
          </a:p>
        </p:txBody>
      </p:sp>
      <p:grpSp>
        <p:nvGrpSpPr>
          <p:cNvPr id="2" name="그룹 8"/>
          <p:cNvGrpSpPr/>
          <p:nvPr/>
        </p:nvGrpSpPr>
        <p:grpSpPr>
          <a:xfrm>
            <a:off x="6709877" y="144300"/>
            <a:ext cx="2013693" cy="359461"/>
            <a:chOff x="2983264" y="3249269"/>
            <a:chExt cx="3165443" cy="359461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983264" y="3393286"/>
              <a:ext cx="3165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29" name="이등변 삼각형 28"/>
            <p:cNvSpPr/>
            <p:nvPr/>
          </p:nvSpPr>
          <p:spPr>
            <a:xfrm rot="10800000">
              <a:off x="5576646" y="3249269"/>
              <a:ext cx="144017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0" y="787400"/>
            <a:ext cx="8331200" cy="429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" descr="C:\Users\KITRI\Desktop\클릭소스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1305" y="3104252"/>
            <a:ext cx="235120" cy="297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91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 descr="C:\Users\KITRI\Desktop\KakaoTalk_20160624_1747009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157" y="774130"/>
            <a:ext cx="5270892" cy="5574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3.2.3.  </a:t>
            </a:r>
            <a:r>
              <a:rPr lang="ko-KR" altLang="en-US" sz="2000" b="1" spc="-150" dirty="0" smtClean="0">
                <a:solidFill>
                  <a:srgbClr val="4FAD35"/>
                </a:solidFill>
              </a:rPr>
              <a:t>주차장  검색 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(2/2) </a:t>
            </a:r>
            <a:r>
              <a:rPr lang="en-US" altLang="ko-KR" sz="1600" b="1" spc="-150" dirty="0" smtClean="0">
                <a:solidFill>
                  <a:srgbClr val="4FAD35"/>
                </a:solidFill>
              </a:rPr>
              <a:t>– </a:t>
            </a:r>
            <a:r>
              <a:rPr lang="ko-KR" altLang="en-US" sz="1600" b="1" spc="-150" dirty="0" smtClean="0">
                <a:solidFill>
                  <a:srgbClr val="4FAD35"/>
                </a:solidFill>
              </a:rPr>
              <a:t>주차장 상세정보</a:t>
            </a:r>
            <a:endParaRPr lang="ko-KR" altLang="en-US" sz="1600" b="1" spc="-150" dirty="0">
              <a:solidFill>
                <a:srgbClr val="4FAD35"/>
              </a:solidFill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19"/>
          <p:cNvSpPr txBox="1"/>
          <p:nvPr/>
        </p:nvSpPr>
        <p:spPr>
          <a:xfrm>
            <a:off x="1287845" y="3855077"/>
            <a:ext cx="3177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300" b="1" dirty="0">
              <a:solidFill>
                <a:srgbClr val="FF0000"/>
              </a:solidFill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6709877" y="144300"/>
            <a:ext cx="2013693" cy="359461"/>
            <a:chOff x="2983264" y="3249269"/>
            <a:chExt cx="3165443" cy="359461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27"/>
            <p:cNvSpPr txBox="1"/>
            <p:nvPr/>
          </p:nvSpPr>
          <p:spPr>
            <a:xfrm>
              <a:off x="2983264" y="3393286"/>
              <a:ext cx="3165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10800000">
              <a:off x="5576646" y="3249269"/>
              <a:ext cx="144017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/>
          <a:srcRect t="74601"/>
          <a:stretch>
            <a:fillRect/>
          </a:stretch>
        </p:blipFill>
        <p:spPr bwMode="auto">
          <a:xfrm>
            <a:off x="3398808" y="4632385"/>
            <a:ext cx="2023468" cy="39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11"/>
          <p:cNvSpPr txBox="1"/>
          <p:nvPr/>
        </p:nvSpPr>
        <p:spPr>
          <a:xfrm>
            <a:off x="5848230" y="942873"/>
            <a:ext cx="2874490" cy="5139869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주차장 상세 정보</a:t>
            </a:r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나눔고딕" charset="-127"/>
                <a:ea typeface="나눔고딕" charset="-127"/>
              </a:rPr>
              <a:t> 주차장 소개 </a:t>
            </a:r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r>
              <a:rPr lang="en-US" altLang="ko-KR" sz="1200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주변 정보</a:t>
            </a:r>
            <a:r>
              <a:rPr lang="en-US" altLang="ko-KR" sz="1200" dirty="0" smtClean="0">
                <a:latin typeface="나눔고딕" charset="-127"/>
                <a:ea typeface="나눔고딕" charset="-127"/>
              </a:rPr>
              <a:t>(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편의시설 </a:t>
            </a:r>
            <a:r>
              <a:rPr lang="en-US" altLang="ko-KR" sz="1200" dirty="0" smtClean="0"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교통상황</a:t>
            </a:r>
            <a:r>
              <a:rPr lang="en-US" altLang="ko-KR" sz="1200" dirty="0" smtClean="0">
                <a:latin typeface="나눔고딕" charset="-127"/>
                <a:ea typeface="나눔고딕" charset="-127"/>
              </a:rPr>
              <a:t>)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 제공</a:t>
            </a:r>
            <a:r>
              <a:rPr lang="en-US" altLang="ko-KR" sz="1200" dirty="0" smtClean="0">
                <a:latin typeface="나눔고딕" charset="-127"/>
                <a:ea typeface="나눔고딕" charset="-127"/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 smtClean="0">
                <a:latin typeface="나눔고딕" charset="-127"/>
                <a:ea typeface="나눔고딕" charset="-127"/>
              </a:rPr>
              <a:t>  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주차장 사용가능일 표기</a:t>
            </a:r>
            <a:r>
              <a:rPr lang="en-US" altLang="ko-KR" sz="1200" dirty="0" smtClean="0">
                <a:latin typeface="나눔고딕" charset="-127"/>
                <a:ea typeface="나눔고딕" charset="-127"/>
              </a:rPr>
              <a:t>(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캘린더</a:t>
            </a:r>
            <a:r>
              <a:rPr lang="en-US" altLang="ko-KR" sz="1200" dirty="0" smtClean="0">
                <a:latin typeface="나눔고딕" charset="-127"/>
                <a:ea typeface="나눔고딕" charset="-127"/>
              </a:rPr>
              <a:t>) </a:t>
            </a:r>
          </a:p>
          <a:p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pPr marL="342900" indent="-342900"/>
            <a:r>
              <a:rPr lang="en-US" altLang="ko-KR" sz="1400" b="1" dirty="0" smtClean="0">
                <a:latin typeface="나눔고딕" charset="-127"/>
                <a:ea typeface="나눔고딕" charset="-127"/>
              </a:rPr>
              <a:t>A. </a:t>
            </a:r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주차장 예약</a:t>
            </a:r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r>
              <a:rPr lang="en-US" altLang="ko-KR" sz="1200" dirty="0" smtClean="0">
                <a:latin typeface="나눔고딕" charset="-127"/>
                <a:ea typeface="나눔고딕" charset="-127"/>
              </a:rPr>
              <a:t>- 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버튼 클릭 시</a:t>
            </a:r>
            <a:r>
              <a:rPr lang="en-US" altLang="ko-KR" sz="1200" dirty="0" smtClean="0"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주차장 예약 이동</a:t>
            </a:r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pPr marL="228600" indent="-228600"/>
            <a:r>
              <a:rPr lang="en-US" altLang="ko-KR" sz="1400" b="1" dirty="0" smtClean="0">
                <a:latin typeface="나눔고딕" charset="-127"/>
                <a:ea typeface="나눔고딕" charset="-127"/>
              </a:rPr>
              <a:t>B. </a:t>
            </a:r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주차장 </a:t>
            </a:r>
            <a:r>
              <a:rPr lang="ko-KR" altLang="en-US" sz="1400" b="1" dirty="0" err="1" smtClean="0">
                <a:latin typeface="나눔고딕" charset="-127"/>
                <a:ea typeface="나눔고딕" charset="-127"/>
              </a:rPr>
              <a:t>즐겨찾기</a:t>
            </a:r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  </a:t>
            </a:r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28600" indent="-228600"/>
            <a:r>
              <a:rPr lang="en-US" altLang="ko-KR" sz="1200" dirty="0" smtClean="0">
                <a:latin typeface="나눔고딕" charset="-127"/>
                <a:ea typeface="나눔고딕" charset="-127"/>
              </a:rPr>
              <a:t>- </a:t>
            </a:r>
            <a:r>
              <a:rPr lang="ko-KR" altLang="en-US" sz="1200" dirty="0" err="1" smtClean="0">
                <a:latin typeface="나눔고딕" charset="-127"/>
                <a:ea typeface="나눔고딕" charset="-127"/>
              </a:rPr>
              <a:t>즐겨찾는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 주차장  등록</a:t>
            </a:r>
            <a:r>
              <a:rPr lang="en-US" altLang="ko-KR" sz="1200" dirty="0" smtClean="0">
                <a:latin typeface="나눔고딕" charset="-127"/>
                <a:ea typeface="나눔고딕" charset="-127"/>
              </a:rPr>
              <a:t>/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삭제 </a:t>
            </a:r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r>
              <a:rPr lang="en-US" altLang="ko-KR" sz="1400" b="1" dirty="0" smtClean="0">
                <a:latin typeface="나눔고딕" charset="-127"/>
                <a:ea typeface="나눔고딕" charset="-127"/>
              </a:rPr>
              <a:t>C. </a:t>
            </a:r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메시지</a:t>
            </a:r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r>
              <a:rPr lang="en-US" altLang="ko-KR" sz="1200" dirty="0" smtClean="0">
                <a:latin typeface="나눔고딕" charset="-127"/>
                <a:ea typeface="나눔고딕" charset="-127"/>
              </a:rPr>
              <a:t>-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주차장 호스트에게 문의</a:t>
            </a:r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r>
              <a:rPr lang="en-US" altLang="ko-KR" sz="1400" b="1" dirty="0" smtClean="0">
                <a:latin typeface="나눔고딕" charset="-127"/>
                <a:ea typeface="나눔고딕" charset="-127"/>
              </a:rPr>
              <a:t>D. </a:t>
            </a:r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주차장 신고</a:t>
            </a:r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r>
              <a:rPr lang="en-US" altLang="ko-KR" sz="1200" dirty="0" smtClean="0">
                <a:latin typeface="나눔고딕" charset="-127"/>
                <a:ea typeface="나눔고딕" charset="-127"/>
              </a:rPr>
              <a:t>- 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관리자에게 주차장 불만사항 신고</a:t>
            </a:r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r>
              <a:rPr lang="en-US" altLang="ko-KR" sz="1400" b="1" dirty="0" smtClean="0">
                <a:latin typeface="나눔고딕" charset="-127"/>
                <a:ea typeface="나눔고딕" charset="-127"/>
              </a:rPr>
              <a:t>E. </a:t>
            </a:r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후기</a:t>
            </a:r>
            <a:r>
              <a:rPr lang="en-US" altLang="ko-KR" sz="1400" b="1" dirty="0" smtClean="0">
                <a:latin typeface="나눔고딕" charset="-127"/>
                <a:ea typeface="나눔고딕" charset="-127"/>
              </a:rPr>
              <a:t>/</a:t>
            </a:r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평점 등록</a:t>
            </a:r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r>
              <a:rPr lang="en-US" altLang="ko-KR" sz="1400" b="1" dirty="0" smtClean="0">
                <a:latin typeface="나눔고딕" charset="-127"/>
                <a:ea typeface="나눔고딕" charset="-127"/>
              </a:rPr>
              <a:t>F. </a:t>
            </a:r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예약 가능 일</a:t>
            </a:r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나눔고딕" charset="-127"/>
                <a:ea typeface="나눔고딕" charset="-127"/>
              </a:rPr>
              <a:t>주차장의 예약 가능 일 표시</a:t>
            </a:r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" charset="-127"/>
                <a:ea typeface="나눔고딕" charset="-127"/>
              </a:rPr>
              <a:t>예약자가  결제를 완료하면</a:t>
            </a:r>
            <a:r>
              <a:rPr lang="en-US" altLang="ko-KR" sz="1200" dirty="0"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latin typeface="나눔고딕" charset="-127"/>
                <a:ea typeface="나눔고딕" charset="-127"/>
              </a:rPr>
              <a:t>예약가능일 실시간으로 변경해 출력</a:t>
            </a:r>
            <a:endParaRPr lang="en-US" altLang="ko-KR" sz="1200" dirty="0" smtClean="0">
              <a:latin typeface="나눔고딕" charset="-127"/>
              <a:ea typeface="나눔고딕" charset="-127"/>
            </a:endParaRPr>
          </a:p>
        </p:txBody>
      </p:sp>
      <p:sp>
        <p:nvSpPr>
          <p:cNvPr id="2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80629" y="146649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58534" y="116456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31724" y="283809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04916" y="28380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52161" y="50809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29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3.5.1.  </a:t>
            </a:r>
            <a:r>
              <a:rPr lang="ko-KR" altLang="en-US" sz="2000" b="1" spc="-150" dirty="0">
                <a:solidFill>
                  <a:srgbClr val="4FAD35"/>
                </a:solidFill>
              </a:rPr>
              <a:t>주차장  </a:t>
            </a:r>
            <a:r>
              <a:rPr lang="ko-KR" altLang="en-US" sz="2000" b="1" spc="-150" dirty="0" smtClean="0">
                <a:solidFill>
                  <a:srgbClr val="4FAD35"/>
                </a:solidFill>
              </a:rPr>
              <a:t>신고 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(</a:t>
            </a:r>
            <a:r>
              <a:rPr lang="ko-KR" altLang="en-US" sz="2000" b="1" spc="-150" dirty="0" smtClean="0">
                <a:solidFill>
                  <a:srgbClr val="4FAD35"/>
                </a:solidFill>
              </a:rPr>
              <a:t>넣을까 말까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..)</a:t>
            </a:r>
            <a:endParaRPr lang="ko-KR" altLang="en-US" sz="1600" b="1" spc="-150" dirty="0">
              <a:solidFill>
                <a:srgbClr val="4FAD35"/>
              </a:solidFill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8"/>
          <p:cNvGrpSpPr/>
          <p:nvPr/>
        </p:nvGrpSpPr>
        <p:grpSpPr>
          <a:xfrm>
            <a:off x="6709877" y="144300"/>
            <a:ext cx="2013693" cy="359461"/>
            <a:chOff x="2983264" y="3249269"/>
            <a:chExt cx="3165443" cy="359461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7"/>
            <p:cNvSpPr txBox="1"/>
            <p:nvPr/>
          </p:nvSpPr>
          <p:spPr>
            <a:xfrm>
              <a:off x="2983264" y="3393286"/>
              <a:ext cx="3165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rot="10800000">
              <a:off x="5576646" y="3249269"/>
              <a:ext cx="144017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201" y="787400"/>
            <a:ext cx="529589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088" y="3635976"/>
            <a:ext cx="5289550" cy="265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" name="TextBox 11"/>
          <p:cNvSpPr txBox="1"/>
          <p:nvPr/>
        </p:nvSpPr>
        <p:spPr>
          <a:xfrm>
            <a:off x="5848230" y="942873"/>
            <a:ext cx="2693790" cy="4062651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주차장 불만사항 신고</a:t>
            </a:r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algn="just"/>
            <a:r>
              <a:rPr lang="en-US" altLang="ko-KR" sz="1200" dirty="0" smtClean="0">
                <a:latin typeface="나눔고딕" charset="-127"/>
                <a:ea typeface="나눔고딕" charset="-127"/>
              </a:rPr>
              <a:t>- 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회원만 사용 가능</a:t>
            </a:r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endParaRPr lang="en-US" altLang="ko-KR" sz="1400" dirty="0" smtClean="0">
              <a:latin typeface="나눔고딕" charset="-127"/>
              <a:ea typeface="나눔고딕" charset="-127"/>
            </a:endParaRPr>
          </a:p>
          <a:p>
            <a:pPr algn="just"/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신고내역 리스트</a:t>
            </a:r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algn="just"/>
            <a:r>
              <a:rPr lang="en-US" altLang="ko-KR" sz="1200" dirty="0" smtClean="0">
                <a:latin typeface="나눔고딕" charset="-127"/>
                <a:ea typeface="나눔고딕" charset="-127"/>
              </a:rPr>
              <a:t>- 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관리자 화면 </a:t>
            </a:r>
            <a:r>
              <a:rPr lang="en-US" altLang="ko-KR" sz="1200" dirty="0" smtClean="0">
                <a:latin typeface="나눔고딕" charset="-127"/>
                <a:ea typeface="나눔고딕" charset="-127"/>
              </a:rPr>
              <a:t>– </a:t>
            </a:r>
            <a:r>
              <a:rPr lang="ko-KR" altLang="en-US" sz="1200" dirty="0" smtClean="0">
                <a:latin typeface="나눔고딕" charset="-127"/>
                <a:ea typeface="나눔고딕" charset="-127"/>
              </a:rPr>
              <a:t>신고내역에서 확인</a:t>
            </a:r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pPr marL="285750" indent="-285750"/>
            <a:r>
              <a:rPr lang="en-US" altLang="ko-KR" sz="1200" dirty="0">
                <a:latin typeface="나눔고딕" charset="-127"/>
                <a:ea typeface="나눔고딕" charset="-127"/>
              </a:rPr>
              <a:t>- </a:t>
            </a:r>
            <a:r>
              <a:rPr lang="ko-KR" altLang="en-US" sz="1200" dirty="0">
                <a:latin typeface="나눔고딕" charset="-127"/>
                <a:ea typeface="나눔고딕" charset="-127"/>
              </a:rPr>
              <a:t>주차장 신고 후</a:t>
            </a:r>
            <a:r>
              <a:rPr lang="en-US" altLang="ko-KR" sz="1200" dirty="0"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latin typeface="나눔고딕" charset="-127"/>
                <a:ea typeface="나눔고딕" charset="-127"/>
              </a:rPr>
              <a:t>신고 내역에 추가</a:t>
            </a:r>
            <a:endParaRPr lang="en-US" altLang="ko-KR" sz="1200" dirty="0">
              <a:latin typeface="나눔고딕" charset="-127"/>
              <a:ea typeface="나눔고딕" charset="-127"/>
            </a:endParaRPr>
          </a:p>
          <a:p>
            <a:pPr marL="285750" indent="-285750"/>
            <a:r>
              <a:rPr lang="en-US" altLang="ko-KR" sz="1200" dirty="0">
                <a:latin typeface="나눔고딕" charset="-127"/>
                <a:ea typeface="나눔고딕" charset="-127"/>
              </a:rPr>
              <a:t>- </a:t>
            </a:r>
            <a:r>
              <a:rPr lang="ko-KR" altLang="en-US" sz="1200" dirty="0">
                <a:latin typeface="나눔고딕" charset="-127"/>
                <a:ea typeface="나눔고딕" charset="-127"/>
              </a:rPr>
              <a:t>처리 결과 </a:t>
            </a:r>
            <a:r>
              <a:rPr lang="en-US" altLang="ko-KR" sz="1200" dirty="0">
                <a:latin typeface="나눔고딕" charset="-127"/>
                <a:ea typeface="나눔고딕" charset="-127"/>
              </a:rPr>
              <a:t>/ </a:t>
            </a:r>
            <a:r>
              <a:rPr lang="ko-KR" altLang="en-US" sz="1200" dirty="0">
                <a:latin typeface="나눔고딕" charset="-127"/>
                <a:ea typeface="나눔고딕" charset="-127"/>
              </a:rPr>
              <a:t>신고한 내용 확인</a:t>
            </a:r>
          </a:p>
          <a:p>
            <a:pPr algn="just"/>
            <a:endParaRPr lang="en-US" altLang="ko-KR" sz="1200" dirty="0" smtClean="0">
              <a:latin typeface="나눔고딕" charset="-127"/>
              <a:ea typeface="나눔고딕" charset="-127"/>
            </a:endParaRPr>
          </a:p>
          <a:p>
            <a:pPr algn="just"/>
            <a:r>
              <a:rPr lang="en-US" altLang="ko-KR" sz="1400" dirty="0" smtClean="0">
                <a:latin typeface="나눔고딕" charset="-127"/>
                <a:ea typeface="나눔고딕" charset="-127"/>
              </a:rPr>
              <a:t>       </a:t>
            </a:r>
            <a:endParaRPr lang="en-US" altLang="ko-KR" sz="1400" dirty="0">
              <a:latin typeface="나눔고딕" charset="-127"/>
              <a:ea typeface="나눔고딕" charset="-127"/>
            </a:endParaRPr>
          </a:p>
        </p:txBody>
      </p:sp>
      <p:sp>
        <p:nvSpPr>
          <p:cNvPr id="1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8" name="이등변 삼각형 17"/>
          <p:cNvSpPr/>
          <p:nvPr/>
        </p:nvSpPr>
        <p:spPr>
          <a:xfrm rot="3389897">
            <a:off x="1388723" y="4405932"/>
            <a:ext cx="1720644" cy="1691404"/>
          </a:xfrm>
          <a:prstGeom prst="triangle">
            <a:avLst/>
          </a:prstGeom>
          <a:solidFill>
            <a:schemeClr val="bg1">
              <a:lumMod val="85000"/>
              <a:alpha val="24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 l="25641" t="5413" r="25641" b="5698"/>
          <a:stretch>
            <a:fillRect/>
          </a:stretch>
        </p:blipFill>
        <p:spPr bwMode="auto">
          <a:xfrm>
            <a:off x="434141" y="4753155"/>
            <a:ext cx="1598729" cy="1640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43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8"/>
          <p:cNvGrpSpPr/>
          <p:nvPr/>
        </p:nvGrpSpPr>
        <p:grpSpPr>
          <a:xfrm>
            <a:off x="6709877" y="144300"/>
            <a:ext cx="2013693" cy="359461"/>
            <a:chOff x="2983264" y="3249269"/>
            <a:chExt cx="3165443" cy="359461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7"/>
            <p:cNvSpPr txBox="1"/>
            <p:nvPr/>
          </p:nvSpPr>
          <p:spPr>
            <a:xfrm>
              <a:off x="2983264" y="3393286"/>
              <a:ext cx="3165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rot="10800000">
              <a:off x="5576646" y="3249269"/>
              <a:ext cx="144017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304169" y="47625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3.6. </a:t>
            </a:r>
            <a:r>
              <a:rPr lang="ko-KR" altLang="en-US" sz="2000" b="1" spc="-150" dirty="0" smtClean="0">
                <a:solidFill>
                  <a:srgbClr val="4FAD35"/>
                </a:solidFill>
              </a:rPr>
              <a:t>주차장  제보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 </a:t>
            </a:r>
            <a:r>
              <a:rPr lang="en-US" altLang="ko-KR" sz="1600" b="1" spc="-150" dirty="0" smtClean="0">
                <a:solidFill>
                  <a:srgbClr val="4FAD35"/>
                </a:solidFill>
              </a:rPr>
              <a:t>– </a:t>
            </a:r>
            <a:r>
              <a:rPr lang="ko-KR" altLang="en-US" sz="1600" b="1" spc="-150" dirty="0" smtClean="0">
                <a:solidFill>
                  <a:srgbClr val="4FAD35"/>
                </a:solidFill>
              </a:rPr>
              <a:t>주소 검색</a:t>
            </a:r>
            <a:r>
              <a:rPr lang="en-US" altLang="ko-KR" sz="1600" b="1" spc="-150" dirty="0" smtClean="0">
                <a:solidFill>
                  <a:srgbClr val="4FAD35"/>
                </a:solidFill>
              </a:rPr>
              <a:t>  </a:t>
            </a:r>
            <a:endParaRPr lang="ko-KR" altLang="en-US" sz="1600" b="1" spc="-150" dirty="0">
              <a:solidFill>
                <a:srgbClr val="4FAD35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550" y="784225"/>
            <a:ext cx="5295900" cy="299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336800"/>
            <a:ext cx="226060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550" y="3844925"/>
            <a:ext cx="5295899" cy="247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Box 11"/>
          <p:cNvSpPr txBox="1"/>
          <p:nvPr/>
        </p:nvSpPr>
        <p:spPr>
          <a:xfrm>
            <a:off x="5848230" y="942873"/>
            <a:ext cx="2874490" cy="3908762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주차장 제보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1200" b="1" dirty="0" err="1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DaumMap</a:t>
            </a:r>
            <a:r>
              <a:rPr lang="en-US" altLang="ko-KR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 API , </a:t>
            </a:r>
            <a:r>
              <a:rPr lang="ko-KR" altLang="en-US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공공데이터 </a:t>
            </a:r>
            <a:r>
              <a:rPr lang="en-US" altLang="ko-KR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API  ,</a:t>
            </a:r>
          </a:p>
          <a:p>
            <a:pPr marL="171450" indent="-171450"/>
            <a:r>
              <a:rPr lang="en-US" altLang="ko-KR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  Ajax </a:t>
            </a:r>
            <a:r>
              <a:rPr lang="ko-KR" altLang="en-US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사용</a:t>
            </a:r>
            <a:endParaRPr lang="en-US" altLang="ko-KR" sz="1200" b="1" dirty="0" smtClean="0">
              <a:solidFill>
                <a:srgbClr val="4FAD35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171450" indent="-17145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사용자가 사이트에 등록되지 않은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주차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공간 제보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제보하기</a:t>
            </a:r>
            <a:endParaRPr lang="en-US" altLang="ko-KR" sz="12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헤더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회원화면에 위치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위치  검색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1)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제보할 주차장 위치를 시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구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동 검색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지번주소 찾기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공공데이터 </a:t>
            </a:r>
            <a:r>
              <a:rPr lang="en-US" altLang="ko-KR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API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marL="228600" indent="-22860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주소를 위도와 경도로 변환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/ </a:t>
            </a: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지도 위 마커로 표시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제보리스트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관리자 화면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제보리스트 에서 확인</a:t>
            </a:r>
            <a:endParaRPr lang="en-US" altLang="ko-KR" sz="10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Picture 1" descr="C:\Users\KITRI\Desktop\클릭소스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11509" y="2451916"/>
            <a:ext cx="293856" cy="372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097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3.8.6.  </a:t>
            </a:r>
            <a:r>
              <a:rPr lang="ko-KR" altLang="en-US" sz="2000" b="1" spc="-150" dirty="0" smtClean="0">
                <a:solidFill>
                  <a:srgbClr val="4FAD35"/>
                </a:solidFill>
              </a:rPr>
              <a:t>코인 충전</a:t>
            </a:r>
            <a:r>
              <a:rPr lang="en-US" altLang="ko-KR" sz="1600" b="1" spc="-150" dirty="0" smtClean="0">
                <a:solidFill>
                  <a:srgbClr val="4FAD35"/>
                </a:solidFill>
              </a:rPr>
              <a:t>–  </a:t>
            </a:r>
            <a:r>
              <a:rPr lang="en-US" altLang="ko-KR" sz="1600" b="1" spc="-150" dirty="0" err="1" smtClean="0">
                <a:solidFill>
                  <a:srgbClr val="4FAD35"/>
                </a:solidFill>
              </a:rPr>
              <a:t>Paypal</a:t>
            </a:r>
            <a:r>
              <a:rPr lang="en-US" altLang="ko-KR" sz="1600" b="1" spc="-150" dirty="0" smtClean="0">
                <a:solidFill>
                  <a:srgbClr val="4FAD35"/>
                </a:solidFill>
              </a:rPr>
              <a:t> API</a:t>
            </a:r>
            <a:endParaRPr lang="ko-KR" altLang="en-US" sz="2000" b="1" spc="-150" dirty="0">
              <a:solidFill>
                <a:srgbClr val="4FAD35"/>
              </a:solidFill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8"/>
          <p:cNvGrpSpPr/>
          <p:nvPr/>
        </p:nvGrpSpPr>
        <p:grpSpPr>
          <a:xfrm>
            <a:off x="6709877" y="144300"/>
            <a:ext cx="2013693" cy="359461"/>
            <a:chOff x="2983264" y="3249269"/>
            <a:chExt cx="3165443" cy="359461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27"/>
            <p:cNvSpPr txBox="1"/>
            <p:nvPr/>
          </p:nvSpPr>
          <p:spPr>
            <a:xfrm>
              <a:off x="2983264" y="3393286"/>
              <a:ext cx="3165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50" name="이등변 삼각형 49"/>
            <p:cNvSpPr/>
            <p:nvPr/>
          </p:nvSpPr>
          <p:spPr>
            <a:xfrm rot="10800000">
              <a:off x="5576646" y="3249269"/>
              <a:ext cx="144017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00" y="3759200"/>
            <a:ext cx="52832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364803" y="805218"/>
            <a:ext cx="5283768" cy="54750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1"/>
          <p:cNvSpPr txBox="1"/>
          <p:nvPr/>
        </p:nvSpPr>
        <p:spPr>
          <a:xfrm>
            <a:off x="5848230" y="942873"/>
            <a:ext cx="2968110" cy="3108543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sz="1400" dirty="0">
                <a:latin typeface="나눔고딕" charset="-127"/>
                <a:ea typeface="나눔고딕" charset="-127"/>
              </a:rPr>
              <a:t>- </a:t>
            </a:r>
            <a:r>
              <a:rPr lang="ko-KR" altLang="en-US" sz="1400" dirty="0" smtClean="0">
                <a:latin typeface="나눔고딕" charset="-127"/>
                <a:ea typeface="나눔고딕" charset="-127"/>
              </a:rPr>
              <a:t>코인 </a:t>
            </a:r>
            <a:r>
              <a:rPr lang="ko-KR" altLang="en-US" sz="1400" dirty="0">
                <a:latin typeface="나눔고딕" charset="-127"/>
                <a:ea typeface="나눔고딕" charset="-127"/>
              </a:rPr>
              <a:t>선택 후 결제하기 클릭</a:t>
            </a:r>
            <a:endParaRPr lang="en-US" altLang="ko-KR" sz="1400" dirty="0">
              <a:latin typeface="나눔고딕" charset="-127"/>
              <a:ea typeface="나눔고딕" charset="-127"/>
            </a:endParaRPr>
          </a:p>
          <a:p>
            <a:pPr marL="285750" indent="-285750"/>
            <a:r>
              <a:rPr lang="en-US" altLang="ko-KR" sz="1400" dirty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en-US" altLang="ko-KR" sz="1400" dirty="0" err="1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Paypal</a:t>
            </a:r>
            <a:r>
              <a:rPr lang="en-US" altLang="ko-KR" sz="1400" dirty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 API </a:t>
            </a:r>
            <a:r>
              <a:rPr lang="ko-KR" altLang="en-US" sz="1400" dirty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사용</a:t>
            </a:r>
            <a:endParaRPr lang="en-US" altLang="ko-KR" sz="1400" dirty="0">
              <a:solidFill>
                <a:srgbClr val="4FAD35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endParaRPr lang="en-US" altLang="ko-KR" sz="1400" b="1" dirty="0" smtClean="0">
              <a:latin typeface="나눔고딕" charset="-127"/>
              <a:ea typeface="나눔고딕" charset="-127"/>
            </a:endParaRPr>
          </a:p>
          <a:p>
            <a:pPr marL="285750" indent="-285750"/>
            <a:r>
              <a:rPr lang="ko-KR" altLang="en-US" sz="1400" b="1" dirty="0" smtClean="0">
                <a:latin typeface="나눔고딕" charset="-127"/>
                <a:ea typeface="나눔고딕" charset="-127"/>
              </a:rPr>
              <a:t>결제완료 후 코인충전 페이지로 이동</a:t>
            </a:r>
            <a:endParaRPr lang="ko-KR" altLang="en-US" sz="1400" b="1" dirty="0">
              <a:latin typeface="나눔고딕" charset="-127"/>
              <a:ea typeface="나눔고딕" charset="-127"/>
            </a:endParaRPr>
          </a:p>
        </p:txBody>
      </p:sp>
      <p:sp>
        <p:nvSpPr>
          <p:cNvPr id="2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" y="800100"/>
            <a:ext cx="5297588" cy="274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" descr="C:\Users\KITRI\Desktop\클릭소스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1922" y="3170318"/>
            <a:ext cx="216937" cy="274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1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pilorascafe.com/SiteAssets/coffee-cup-steaming-hires%20(962x1024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852" l="1767" r="99272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23" y="2380392"/>
            <a:ext cx="3154877" cy="44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15693" y="866463"/>
            <a:ext cx="5272129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b="1" spc="-150" dirty="0">
                <a:solidFill>
                  <a:schemeClr val="bg1"/>
                </a:solidFill>
              </a:rPr>
              <a:t>KITRI Room Café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384539" y="1705426"/>
            <a:ext cx="2945401" cy="1975821"/>
          </a:xfrm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</a:rPr>
              <a:t>역할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프로젝트 기능</a:t>
            </a:r>
            <a:r>
              <a:rPr lang="en-US" altLang="ko-KR" sz="1200" b="1" dirty="0">
                <a:solidFill>
                  <a:schemeClr val="tx1"/>
                </a:solidFill>
              </a:rPr>
              <a:t>/ DB /UI </a:t>
            </a:r>
            <a:r>
              <a:rPr lang="ko-KR" altLang="en-US" sz="1200" b="1" dirty="0">
                <a:solidFill>
                  <a:schemeClr val="tx1"/>
                </a:solidFill>
              </a:rPr>
              <a:t>설계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공통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사용자 화면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Timer,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메뉴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JTable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구현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I/O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이용한 관리자 로그인 예외처리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화면 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Timer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Socket Network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5278" y="2094275"/>
            <a:ext cx="2864172" cy="1571983"/>
            <a:chOff x="355278" y="1934255"/>
            <a:chExt cx="2864172" cy="1571983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64803" y="2246782"/>
              <a:ext cx="2845122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355278" y="1934255"/>
              <a:ext cx="2864172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74328" y="2561107"/>
              <a:ext cx="2845122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83853" y="2865907"/>
              <a:ext cx="2835597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364803" y="3506238"/>
              <a:ext cx="2845122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55278" y="3210963"/>
              <a:ext cx="2864172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5167194" y="2721127"/>
            <a:ext cx="4572000" cy="1061829"/>
            <a:chOff x="5167194" y="555775"/>
            <a:chExt cx="4572000" cy="1061829"/>
          </a:xfrm>
        </p:grpSpPr>
        <p:sp>
          <p:nvSpPr>
            <p:cNvPr id="16" name="직사각형 15"/>
            <p:cNvSpPr/>
            <p:nvPr/>
          </p:nvSpPr>
          <p:spPr>
            <a:xfrm>
              <a:off x="5167194" y="555775"/>
              <a:ext cx="4572000" cy="10618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JDK :</a:t>
              </a:r>
              <a:r>
                <a:rPr lang="en-US" altLang="ko-KR" sz="12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Java SE 8u 74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DBMS :</a:t>
              </a:r>
              <a:r>
                <a:rPr lang="en-US" altLang="ko-KR" sz="12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b="1" dirty="0">
                  <a:latin typeface="나눔고딕" pitchFamily="50" charset="-127"/>
                  <a:ea typeface="나눔고딕" pitchFamily="50" charset="-127"/>
                </a:rPr>
                <a:t>Oracle 11g 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Release2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사용 </a:t>
              </a:r>
              <a:r>
                <a:rPr lang="ko-KR" altLang="en-US" sz="14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기술 </a:t>
              </a:r>
              <a:r>
                <a:rPr lang="en-US" altLang="ko-KR" sz="14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:</a:t>
              </a:r>
              <a:r>
                <a:rPr lang="en-US" altLang="ko-KR" sz="12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Java Swing</a:t>
              </a:r>
              <a:endPara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265612" y="978701"/>
              <a:ext cx="2854647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256087" y="631670"/>
              <a:ext cx="2873697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256087" y="1287278"/>
              <a:ext cx="2864172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256087" y="1572654"/>
              <a:ext cx="2864172" cy="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10536" r="21502" b="9989"/>
          <a:stretch/>
        </p:blipFill>
        <p:spPr bwMode="auto">
          <a:xfrm>
            <a:off x="213360" y="3842270"/>
            <a:ext cx="2840887" cy="226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6" t="11085" r="22716" b="10826"/>
          <a:stretch/>
        </p:blipFill>
        <p:spPr bwMode="auto">
          <a:xfrm>
            <a:off x="3117947" y="3842778"/>
            <a:ext cx="2808222" cy="226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t="11636" r="23049" b="11365"/>
          <a:stretch/>
        </p:blipFill>
        <p:spPr bwMode="auto">
          <a:xfrm>
            <a:off x="6077496" y="3842778"/>
            <a:ext cx="2818800" cy="226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5158932" y="2086426"/>
            <a:ext cx="2970852" cy="984885"/>
            <a:chOff x="5158932" y="2110740"/>
            <a:chExt cx="2970852" cy="984885"/>
          </a:xfrm>
        </p:grpSpPr>
        <p:grpSp>
          <p:nvGrpSpPr>
            <p:cNvPr id="38" name="그룹 37"/>
            <p:cNvGrpSpPr/>
            <p:nvPr/>
          </p:nvGrpSpPr>
          <p:grpSpPr>
            <a:xfrm>
              <a:off x="5265612" y="2178530"/>
              <a:ext cx="2864172" cy="643386"/>
              <a:chOff x="355278" y="631670"/>
              <a:chExt cx="2864172" cy="643386"/>
            </a:xfrm>
          </p:grpSpPr>
          <p:cxnSp>
            <p:nvCxnSpPr>
              <p:cNvPr id="6" name="직선 연결선 5"/>
              <p:cNvCxnSpPr/>
              <p:nvPr/>
            </p:nvCxnSpPr>
            <p:spPr>
              <a:xfrm>
                <a:off x="364803" y="940601"/>
                <a:ext cx="2845122" cy="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355278" y="631670"/>
                <a:ext cx="2864172" cy="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374328" y="1275056"/>
                <a:ext cx="2845122" cy="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/>
            <p:cNvSpPr txBox="1"/>
            <p:nvPr/>
          </p:nvSpPr>
          <p:spPr>
            <a:xfrm>
              <a:off x="5158932" y="2110740"/>
              <a:ext cx="1269899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진행 기간 </a:t>
              </a:r>
              <a:r>
                <a:rPr lang="en-US" altLang="ko-KR" sz="14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: </a:t>
              </a:r>
              <a:r>
                <a:rPr lang="en-US" altLang="ko-KR" sz="12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r>
                <a:rPr lang="ko-KR" altLang="en-US" sz="1200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주</a:t>
              </a:r>
              <a:endPara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진행 인원 </a:t>
              </a:r>
              <a:r>
                <a:rPr lang="en-US" altLang="ko-KR" sz="14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: </a:t>
              </a:r>
              <a:r>
                <a:rPr lang="en-US" altLang="ko-KR" sz="1200" b="1" spc="-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r>
                <a:rPr lang="ko-KR" altLang="en-US" sz="1200" b="1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명</a:t>
              </a:r>
              <a:endPara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87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>
            <a:spLocks noGrp="1"/>
          </p:cNvSpPr>
          <p:nvPr>
            <p:ph type="ctrTitle"/>
          </p:nvPr>
        </p:nvSpPr>
        <p:spPr>
          <a:xfrm>
            <a:off x="215693" y="866463"/>
            <a:ext cx="5272129" cy="1969017"/>
          </a:xfrm>
        </p:spPr>
        <p:txBody>
          <a:bodyPr anchor="t">
            <a:normAutofit/>
          </a:bodyPr>
          <a:lstStyle/>
          <a:p>
            <a:pPr algn="just"/>
            <a:r>
              <a:rPr lang="en-US" altLang="ko-KR" b="1" spc="-150" dirty="0"/>
              <a:t>Recall News</a:t>
            </a:r>
            <a:endParaRPr lang="ko-KR" altLang="en-US" b="1" spc="-150" dirty="0"/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384539" y="3137986"/>
            <a:ext cx="4558397" cy="3720014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진행 기간 </a:t>
            </a: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</a:t>
            </a:r>
            <a:endParaRPr lang="en-US" altLang="ko-KR" sz="14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진행 인원 </a:t>
            </a: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4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</a:rPr>
              <a:t>역</a:t>
            </a:r>
            <a:r>
              <a:rPr lang="ko-KR" altLang="en-US" sz="1400" b="1" dirty="0">
                <a:solidFill>
                  <a:schemeClr val="tx1"/>
                </a:solidFill>
              </a:rPr>
              <a:t>할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프로젝트 기능</a:t>
            </a:r>
            <a:r>
              <a:rPr lang="en-US" altLang="ko-KR" sz="1200" b="1" dirty="0">
                <a:solidFill>
                  <a:schemeClr val="tx1"/>
                </a:solidFill>
              </a:rPr>
              <a:t>/ DB /UI </a:t>
            </a:r>
            <a:r>
              <a:rPr lang="ko-KR" altLang="en-US" sz="1200" b="1" dirty="0">
                <a:solidFill>
                  <a:schemeClr val="tx1"/>
                </a:solidFill>
              </a:rPr>
              <a:t>설계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공통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Singleton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패턴 적용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함수 구현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4803" y="3531401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5278" y="3184370"/>
            <a:ext cx="286417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74328" y="3865856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64803" y="4799482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5278" y="4486955"/>
            <a:ext cx="286417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4328" y="5113807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83853" y="5418607"/>
            <a:ext cx="28355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67194" y="3108475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 언어 </a:t>
            </a: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Java(Android)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DBMS 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MySQL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 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기술 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공공데이터 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API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265612" y="3531401"/>
            <a:ext cx="355058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256087" y="3184370"/>
            <a:ext cx="356010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65612" y="4187009"/>
            <a:ext cx="355058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256087" y="3839978"/>
            <a:ext cx="356010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804160" y="3154195"/>
            <a:ext cx="6385560" cy="3749525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2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804160" y="3154195"/>
            <a:ext cx="6385560" cy="3749525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1972" y="500743"/>
            <a:ext cx="1416445" cy="2973978"/>
            <a:chOff x="351972" y="500743"/>
            <a:chExt cx="1416445" cy="2973978"/>
          </a:xfrm>
        </p:grpSpPr>
        <p:pic>
          <p:nvPicPr>
            <p:cNvPr id="6146" name="Picture 2" descr="http://pngimg.com/upload/smartphone_PNG851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72" y="500743"/>
              <a:ext cx="1416445" cy="297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62" y="846773"/>
              <a:ext cx="1289498" cy="2201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041797" y="500743"/>
            <a:ext cx="1416445" cy="2973978"/>
            <a:chOff x="3384732" y="500744"/>
            <a:chExt cx="1416445" cy="2973978"/>
          </a:xfrm>
        </p:grpSpPr>
        <p:pic>
          <p:nvPicPr>
            <p:cNvPr id="7" name="Picture 2" descr="http://pngimg.com/upload/smartphone_PNG851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4732" y="500744"/>
              <a:ext cx="1416445" cy="297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742" y="938213"/>
              <a:ext cx="1290653" cy="2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3730748" y="500743"/>
            <a:ext cx="1416445" cy="2973978"/>
            <a:chOff x="4801177" y="500744"/>
            <a:chExt cx="1416445" cy="2973978"/>
          </a:xfrm>
        </p:grpSpPr>
        <p:pic>
          <p:nvPicPr>
            <p:cNvPr id="10" name="Picture 2" descr="http://pngimg.com/upload/smartphone_PNG851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177" y="500744"/>
              <a:ext cx="1416445" cy="297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 descr="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072" y="886133"/>
              <a:ext cx="1290653" cy="2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415062" y="3627122"/>
            <a:ext cx="1416445" cy="2973978"/>
            <a:chOff x="415062" y="3627122"/>
            <a:chExt cx="1416445" cy="2973978"/>
          </a:xfrm>
        </p:grpSpPr>
        <p:pic>
          <p:nvPicPr>
            <p:cNvPr id="12" name="Picture 2" descr="http://pngimg.com/upload/smartphone_PNG851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62" y="3627122"/>
              <a:ext cx="1416445" cy="297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64" y="4012511"/>
              <a:ext cx="1290653" cy="2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2051910" y="3627122"/>
            <a:ext cx="1416445" cy="2973978"/>
            <a:chOff x="2472825" y="3627122"/>
            <a:chExt cx="1416445" cy="2973978"/>
          </a:xfrm>
        </p:grpSpPr>
        <p:pic>
          <p:nvPicPr>
            <p:cNvPr id="13" name="Picture 2" descr="http://pngimg.com/upload/smartphone_PNG851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825" y="3627122"/>
              <a:ext cx="1416445" cy="297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1" name="Picture 7" descr="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5722" y="4012511"/>
              <a:ext cx="1290653" cy="2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3730748" y="3627122"/>
            <a:ext cx="1416445" cy="2973978"/>
            <a:chOff x="4801177" y="3695702"/>
            <a:chExt cx="1416445" cy="2973978"/>
          </a:xfrm>
        </p:grpSpPr>
        <p:pic>
          <p:nvPicPr>
            <p:cNvPr id="14" name="Picture 2" descr="http://pngimg.com/upload/smartphone_PNG851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177" y="3695702"/>
              <a:ext cx="1416445" cy="297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071" y="4081091"/>
              <a:ext cx="1290653" cy="2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11"/>
          <p:cNvSpPr txBox="1"/>
          <p:nvPr/>
        </p:nvSpPr>
        <p:spPr>
          <a:xfrm>
            <a:off x="5848230" y="942873"/>
            <a:ext cx="2874490" cy="4462760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ko-KR" sz="1400" b="1" spc="-150" dirty="0" smtClean="0">
                <a:latin typeface="나눔고딕" pitchFamily="50" charset="-127"/>
                <a:ea typeface="나눔고딕" pitchFamily="50" charset="-127"/>
              </a:rPr>
              <a:t>최초</a:t>
            </a:r>
            <a:r>
              <a:rPr lang="en-US" altLang="ko-KR" sz="1400" b="1" spc="-1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15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ko-KR" sz="1400" b="1" spc="-150" dirty="0">
                <a:latin typeface="나눔고딕" pitchFamily="50" charset="-127"/>
                <a:ea typeface="나눔고딕" pitchFamily="50" charset="-127"/>
              </a:rPr>
              <a:t>회 </a:t>
            </a:r>
            <a:r>
              <a:rPr lang="en-US" altLang="ko-KR" sz="1400" b="1" spc="-150" dirty="0"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ko-KR" sz="1400" b="1" spc="-150" dirty="0">
                <a:latin typeface="나눔고딕" pitchFamily="50" charset="-127"/>
                <a:ea typeface="나눔고딕" pitchFamily="50" charset="-127"/>
              </a:rPr>
              <a:t>다운로드 후 자체 </a:t>
            </a:r>
            <a:r>
              <a:rPr lang="en-US" altLang="ko-KR" sz="1400" b="1" spc="-150" dirty="0"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ko-KR" sz="1400" b="1" spc="-15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ko-KR" sz="1400" b="1" spc="-150" dirty="0" smtClean="0">
                <a:latin typeface="나눔고딕" pitchFamily="50" charset="-127"/>
                <a:ea typeface="나눔고딕" pitchFamily="50" charset="-127"/>
              </a:rPr>
              <a:t>사용</a:t>
            </a:r>
            <a:endParaRPr lang="en-US" altLang="ko-KR" sz="1400" b="1" spc="-150" dirty="0" smtClean="0">
              <a:latin typeface="나눔고딕" pitchFamily="50" charset="-127"/>
              <a:ea typeface="나눔고딕" pitchFamily="50" charset="-127"/>
            </a:endParaRPr>
          </a:p>
          <a:p>
            <a:pPr latinLnBrk="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ko-KR" sz="1200" dirty="0" smtClean="0">
                <a:latin typeface="나눔고딕" pitchFamily="50" charset="-127"/>
                <a:ea typeface="나눔고딕" pitchFamily="50" charset="-127"/>
              </a:rPr>
              <a:t>제공받은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API</a:t>
            </a:r>
            <a:r>
              <a:rPr lang="ko-KR" altLang="ko-KR" sz="1200" dirty="0">
                <a:latin typeface="나눔고딕" pitchFamily="50" charset="-127"/>
                <a:ea typeface="나눔고딕" pitchFamily="50" charset="-127"/>
              </a:rPr>
              <a:t>로 제공받은 정보를 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latinLnBrk="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ko-KR" sz="1200" dirty="0" smtClean="0">
                <a:latin typeface="나눔고딕" pitchFamily="50" charset="-127"/>
                <a:ea typeface="나눔고딕" pitchFamily="50" charset="-127"/>
              </a:rPr>
              <a:t>자체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ko-KR" sz="1200" dirty="0">
                <a:latin typeface="나눔고딕" pitchFamily="50" charset="-127"/>
                <a:ea typeface="나눔고딕" pitchFamily="50" charset="-127"/>
              </a:rPr>
              <a:t>에 </a:t>
            </a:r>
            <a:r>
              <a:rPr lang="ko-KR" altLang="ko-KR" sz="1200" dirty="0" smtClean="0">
                <a:latin typeface="나눔고딕" pitchFamily="50" charset="-127"/>
                <a:ea typeface="나눔고딕" pitchFamily="50" charset="-127"/>
              </a:rPr>
              <a:t>저장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latinLnBrk="0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ko-KR" sz="1200" dirty="0" smtClean="0">
                <a:latin typeface="나눔고딕" pitchFamily="50" charset="-127"/>
                <a:ea typeface="나눔고딕" pitchFamily="50" charset="-127"/>
              </a:rPr>
              <a:t>네트워크 </a:t>
            </a:r>
            <a:r>
              <a:rPr lang="ko-KR" altLang="ko-KR" sz="1200" dirty="0">
                <a:latin typeface="나눔고딕" pitchFamily="50" charset="-127"/>
                <a:ea typeface="나눔고딕" pitchFamily="50" charset="-127"/>
              </a:rPr>
              <a:t>상태와 관계없이 구동 가능</a:t>
            </a: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ko-KR" sz="1200" dirty="0" smtClean="0">
                <a:latin typeface="나눔고딕" pitchFamily="50" charset="-127"/>
                <a:ea typeface="나눔고딕" pitchFamily="50" charset="-127"/>
              </a:rPr>
              <a:t>내부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ko-KR" sz="1200" dirty="0">
                <a:latin typeface="나눔고딕" pitchFamily="50" charset="-127"/>
                <a:ea typeface="나눔고딕" pitchFamily="50" charset="-127"/>
              </a:rPr>
              <a:t>사용시 네트워크 응답시간이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ko-KR" sz="1200" dirty="0" smtClean="0">
                <a:latin typeface="나눔고딕" pitchFamily="50" charset="-127"/>
                <a:ea typeface="나눔고딕" pitchFamily="50" charset="-127"/>
              </a:rPr>
              <a:t>필요하지 </a:t>
            </a:r>
            <a:r>
              <a:rPr lang="ko-KR" altLang="ko-KR" sz="1200" dirty="0">
                <a:latin typeface="나눔고딕" pitchFamily="50" charset="-127"/>
                <a:ea typeface="나눔고딕" pitchFamily="50" charset="-127"/>
              </a:rPr>
              <a:t>않은 만큼 빠르게 </a:t>
            </a:r>
            <a:r>
              <a:rPr lang="ko-KR" altLang="ko-KR" sz="1200" dirty="0" smtClean="0">
                <a:latin typeface="나눔고딕" pitchFamily="50" charset="-127"/>
                <a:ea typeface="나눔고딕" pitchFamily="50" charset="-127"/>
              </a:rPr>
              <a:t>구동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Database Locking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앱</a:t>
            </a:r>
            <a:r>
              <a:rPr lang="ko-KR" altLang="ko-KR" sz="1200" dirty="0" err="1" smtClean="0"/>
              <a:t>에서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Database Setting </a:t>
            </a:r>
            <a:r>
              <a:rPr lang="ko-KR" altLang="ko-KR" sz="1200" dirty="0"/>
              <a:t>전까지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Database</a:t>
            </a:r>
            <a:r>
              <a:rPr lang="ko-KR" altLang="ko-KR" sz="1200" dirty="0"/>
              <a:t>를 사용하지 못하도록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LOCK</a:t>
            </a:r>
            <a:r>
              <a:rPr lang="ko-KR" altLang="ko-KR" sz="1200" dirty="0" smtClean="0"/>
              <a:t>을 설정</a:t>
            </a:r>
            <a:endParaRPr lang="en-US" altLang="ko-KR" sz="1200" dirty="0" smtClean="0"/>
          </a:p>
          <a:p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Singleton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패턴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/>
              <a:t>- Database</a:t>
            </a:r>
            <a:r>
              <a:rPr lang="ko-KR" altLang="ko-KR" sz="1200" spc="-150" dirty="0"/>
              <a:t>를 어플리케이션 내부 어디서든</a:t>
            </a:r>
            <a:r>
              <a:rPr lang="ko-KR" altLang="ko-KR" sz="1200" dirty="0"/>
              <a:t> </a:t>
            </a:r>
            <a:endParaRPr lang="en-US" altLang="ko-KR" sz="1200" dirty="0" smtClean="0"/>
          </a:p>
          <a:p>
            <a:r>
              <a:rPr lang="en-US" altLang="ko-KR" sz="1200" dirty="0" smtClean="0"/>
              <a:t>  </a:t>
            </a:r>
            <a:r>
              <a:rPr lang="ko-KR" altLang="ko-KR" sz="1200" dirty="0" smtClean="0"/>
              <a:t>사용할 </a:t>
            </a:r>
            <a:r>
              <a:rPr lang="ko-KR" altLang="ko-KR" sz="1200" spc="-150" dirty="0"/>
              <a:t>수 있도록</a:t>
            </a:r>
            <a:r>
              <a:rPr lang="en-US" altLang="ko-KR" sz="1200" spc="-150" dirty="0"/>
              <a:t> Singleton </a:t>
            </a:r>
            <a:r>
              <a:rPr lang="ko-KR" altLang="ko-KR" sz="1200" spc="-150" dirty="0"/>
              <a:t>패턴으로 </a:t>
            </a:r>
            <a:r>
              <a:rPr lang="ko-KR" altLang="ko-KR" sz="1200" spc="-150" dirty="0" smtClean="0"/>
              <a:t>선언</a:t>
            </a:r>
            <a:endParaRPr lang="en-US" altLang="ko-KR" sz="1200" spc="-150" dirty="0" smtClean="0"/>
          </a:p>
          <a:p>
            <a:endParaRPr lang="en-US" altLang="ko-KR" sz="1200" b="1" spc="-15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b="1" spc="-15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/>
              <a:t>검색 함수</a:t>
            </a:r>
            <a:endParaRPr lang="en-US" altLang="ko-KR" sz="1400" b="1" dirty="0" smtClean="0"/>
          </a:p>
          <a:p>
            <a:r>
              <a:rPr lang="en-US" altLang="ko-KR" sz="1200" dirty="0" smtClean="0"/>
              <a:t>- DB</a:t>
            </a:r>
            <a:r>
              <a:rPr lang="ko-KR" altLang="ko-KR" sz="1200" dirty="0"/>
              <a:t>에서 </a:t>
            </a:r>
            <a:r>
              <a:rPr lang="en-US" altLang="ko-KR" sz="1200" dirty="0"/>
              <a:t>SQL </a:t>
            </a:r>
            <a:r>
              <a:rPr lang="ko-KR" altLang="ko-KR" sz="1200" dirty="0"/>
              <a:t>쿼리를 이용한 검색을 </a:t>
            </a:r>
            <a:endParaRPr lang="en-US" altLang="ko-KR" sz="1200" dirty="0" smtClean="0"/>
          </a:p>
          <a:p>
            <a:r>
              <a:rPr lang="en-US" altLang="ko-KR" sz="1200" dirty="0" smtClean="0"/>
              <a:t>  </a:t>
            </a:r>
            <a:r>
              <a:rPr lang="ko-KR" altLang="ko-KR" sz="1200" dirty="0" smtClean="0"/>
              <a:t>위해 </a:t>
            </a:r>
            <a:r>
              <a:rPr lang="ko-KR" altLang="ko-KR" sz="1200" dirty="0"/>
              <a:t>사용자가 원하는 조건에 맞는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ko-KR" sz="1200" dirty="0" smtClean="0"/>
              <a:t>쿼리</a:t>
            </a:r>
            <a:r>
              <a:rPr lang="ko-KR" altLang="en-US" sz="1200" dirty="0" smtClean="0"/>
              <a:t>를</a:t>
            </a:r>
            <a:r>
              <a:rPr lang="ko-KR" altLang="ko-KR" sz="1200" dirty="0" smtClean="0"/>
              <a:t> </a:t>
            </a:r>
            <a:r>
              <a:rPr lang="ko-KR" altLang="ko-KR" sz="1200" dirty="0"/>
              <a:t>생성해주는 </a:t>
            </a:r>
            <a:r>
              <a:rPr lang="en-US" altLang="ko-KR" sz="1200" dirty="0"/>
              <a:t>Search</a:t>
            </a:r>
            <a:r>
              <a:rPr lang="ko-KR" altLang="ko-KR" sz="1200" dirty="0" smtClean="0"/>
              <a:t>함수 </a:t>
            </a:r>
            <a:r>
              <a:rPr lang="ko-KR" altLang="ko-KR" sz="1200" dirty="0"/>
              <a:t>구현</a:t>
            </a:r>
            <a:endParaRPr lang="ko-KR" altLang="ko-KR" sz="1200" b="1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3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10536" r="21502" b="9989"/>
          <a:stretch/>
        </p:blipFill>
        <p:spPr bwMode="auto">
          <a:xfrm>
            <a:off x="213360" y="2309006"/>
            <a:ext cx="2840887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6" t="11085" r="22716" b="10826"/>
          <a:stretch/>
        </p:blipFill>
        <p:spPr bwMode="auto">
          <a:xfrm>
            <a:off x="3117947" y="2309514"/>
            <a:ext cx="2808222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t="11636" r="23049" b="11365"/>
          <a:stretch/>
        </p:blipFill>
        <p:spPr bwMode="auto">
          <a:xfrm>
            <a:off x="6077496" y="2309514"/>
            <a:ext cx="28188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58086" y="819834"/>
            <a:ext cx="7666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네트워크를 사용한 룸 카페 </a:t>
            </a:r>
            <a:r>
              <a:rPr lang="ko-KR" altLang="en-US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포스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 구현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Picture 10" descr="http://braddeforest.com/wp-content/uploads/2013/07/BOS-smartphone-screenshot-front-p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0" y="3223259"/>
            <a:ext cx="1813172" cy="32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38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portfoli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1" r="589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5693" y="866463"/>
            <a:ext cx="8608993" cy="1969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</a:rPr>
              <a:t>PORTFOLIO</a:t>
            </a:r>
            <a:b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ko-KR" altLang="en-US" sz="5400" b="1" spc="-2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170" y="2407921"/>
            <a:ext cx="39551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Language 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Java(Android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), C, C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++</a:t>
            </a:r>
          </a:p>
          <a:p>
            <a:endParaRPr lang="en-US" altLang="ko-KR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Web 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HTML,CSS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Javascript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jQuery, Ajax</a:t>
            </a:r>
          </a:p>
          <a:p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Framework </a:t>
            </a:r>
          </a:p>
          <a:p>
            <a:r>
              <a:rPr lang="en-US" altLang="ko-KR" dirty="0" err="1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BootStrap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Spring</a:t>
            </a:r>
          </a:p>
          <a:p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Database </a:t>
            </a: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Oracle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Mysql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3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 descr="C:\Users\Administrator\Desktop\portfolio-b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94" r="1085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15693" y="866463"/>
            <a:ext cx="8608993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</a:rPr>
              <a:t>PORTFOLIO</a:t>
            </a:r>
            <a:b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ko-KR" altLang="en-US" sz="5400" b="1" spc="-2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09446" y="4197491"/>
            <a:ext cx="8608993" cy="19690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r"/>
            <a:endParaRPr lang="ko-KR" altLang="en-US" sz="3200" b="1" spc="-2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122" name="Picture 2" descr="C:\Users\Administrator\Desktop\portfolio-b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39" r="912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15693" y="866463"/>
            <a:ext cx="8608993" cy="1969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</a:rPr>
              <a:t>PORTFOLIO</a:t>
            </a:r>
            <a:b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ko-KR" altLang="en-US" sz="5400" b="1" spc="-2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09446" y="4197491"/>
            <a:ext cx="8608993" cy="19690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r"/>
            <a:endParaRPr lang="ko-KR" altLang="en-US" sz="3200" b="1" spc="-2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istrator\Desktop\portfoli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1" r="589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5693" y="866463"/>
            <a:ext cx="8608993" cy="1969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</a:rPr>
              <a:t>PORTFOLIO</a:t>
            </a:r>
            <a:br>
              <a:rPr lang="en-US" altLang="ko-KR" sz="5400" b="1" spc="-250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ko-KR" altLang="en-US" sz="5400" b="1" spc="-2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170" y="2407921"/>
            <a:ext cx="81497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 </a:t>
            </a: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기술 표준아이디어 공모전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Recall News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Android Application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제작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참여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대학창의발명대회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All Listener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Android Application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참여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</a:t>
            </a: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00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기술연구원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컨버젼스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이수 중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2016.03~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 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swing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이용한 룸 카페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포스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 Application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err="1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Kitri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Room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Café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MVC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패턴 적용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API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사용한 주차장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공유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O2O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플랫폼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Car Park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0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693" y="866463"/>
            <a:ext cx="5272129" cy="1969017"/>
          </a:xfrm>
        </p:spPr>
        <p:txBody>
          <a:bodyPr anchor="t">
            <a:normAutofit fontScale="90000"/>
          </a:bodyPr>
          <a:lstStyle/>
          <a:p>
            <a:pPr algn="r"/>
            <a:r>
              <a:rPr lang="ko-KR" altLang="en-US" b="1" spc="-250" dirty="0" smtClean="0">
                <a:solidFill>
                  <a:srgbClr val="4FAD35"/>
                </a:solidFill>
              </a:rPr>
              <a:t>주차장</a:t>
            </a:r>
            <a:r>
              <a:rPr lang="en-US" altLang="ko-KR" b="1" spc="-250" dirty="0" smtClean="0">
                <a:solidFill>
                  <a:srgbClr val="4FAD35"/>
                </a:solidFill>
              </a:rPr>
              <a:t> </a:t>
            </a:r>
            <a:r>
              <a:rPr lang="ko-KR" altLang="en-US" b="1" spc="-250" dirty="0" smtClean="0">
                <a:solidFill>
                  <a:srgbClr val="4FAD35"/>
                </a:solidFill>
              </a:rPr>
              <a:t>공유</a:t>
            </a:r>
            <a:r>
              <a:rPr lang="en-US" altLang="ko-KR" b="1" spc="-250" dirty="0">
                <a:solidFill>
                  <a:srgbClr val="4FAD35"/>
                </a:solidFill>
              </a:rPr>
              <a:t> </a:t>
            </a:r>
            <a:r>
              <a:rPr lang="en-US" altLang="ko-KR" b="1" spc="-250" dirty="0" smtClean="0">
                <a:solidFill>
                  <a:srgbClr val="4FAD35"/>
                </a:solidFill>
              </a:rPr>
              <a:t>O2O</a:t>
            </a:r>
            <a:r>
              <a:rPr lang="ko-KR" altLang="en-US" b="1" spc="-250" dirty="0" smtClean="0">
                <a:solidFill>
                  <a:srgbClr val="4FAD35"/>
                </a:solidFill>
              </a:rPr>
              <a:t>플랫폼 </a:t>
            </a:r>
            <a:r>
              <a:rPr lang="en-US" altLang="ko-KR" b="1" spc="-250" dirty="0" smtClean="0">
                <a:solidFill>
                  <a:srgbClr val="4FAD35"/>
                </a:solidFill>
              </a:rPr>
              <a:t/>
            </a:r>
            <a:br>
              <a:rPr lang="en-US" altLang="ko-KR" b="1" spc="-250" dirty="0" smtClean="0">
                <a:solidFill>
                  <a:srgbClr val="4FAD35"/>
                </a:solidFill>
              </a:rPr>
            </a:br>
            <a:r>
              <a:rPr lang="en-US" altLang="ko-KR" sz="5400" b="1" spc="-250" dirty="0" smtClean="0">
                <a:solidFill>
                  <a:srgbClr val="4FAD35"/>
                </a:solidFill>
              </a:rPr>
              <a:t>- </a:t>
            </a:r>
            <a:r>
              <a:rPr lang="en-US" altLang="ko-KR" sz="5400" b="1" spc="-250" dirty="0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Car Park</a:t>
            </a:r>
            <a:endParaRPr lang="ko-KR" altLang="en-US" sz="5400" b="1" spc="-250" dirty="0">
              <a:solidFill>
                <a:srgbClr val="4FAD3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4539" y="3137986"/>
            <a:ext cx="4558397" cy="3720014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진행 기간 </a:t>
            </a: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</a:t>
            </a:r>
            <a:endParaRPr lang="en-US" altLang="ko-KR" sz="14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진행 인원 </a:t>
            </a: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4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</a:rPr>
              <a:t>역</a:t>
            </a:r>
            <a:r>
              <a:rPr lang="ko-KR" altLang="en-US" sz="1400" b="1" dirty="0">
                <a:solidFill>
                  <a:schemeClr val="tx1"/>
                </a:solidFill>
              </a:rPr>
              <a:t>할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프로젝트 기능</a:t>
            </a:r>
            <a:r>
              <a:rPr lang="en-US" altLang="ko-KR" sz="1200" b="1" dirty="0">
                <a:solidFill>
                  <a:schemeClr val="tx1"/>
                </a:solidFill>
              </a:rPr>
              <a:t>/ DB /UI </a:t>
            </a:r>
            <a:r>
              <a:rPr lang="ko-KR" altLang="en-US" sz="1200" b="1" dirty="0">
                <a:solidFill>
                  <a:schemeClr val="tx1"/>
                </a:solidFill>
              </a:rPr>
              <a:t>설계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공통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검색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검색 상세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예약 등 핵심화면 구현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주차장 예약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후</a:t>
            </a:r>
            <a:r>
              <a:rPr lang="ko-KR" altLang="en-US" sz="1200" b="1" dirty="0">
                <a:solidFill>
                  <a:schemeClr val="tx1"/>
                </a:solidFill>
              </a:rPr>
              <a:t>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주차장 검색에 예약가능일 반영한 예외처리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통계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GoogleChart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),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데이터 </a:t>
            </a:r>
            <a:r>
              <a:rPr lang="ko-KR" altLang="en-US" sz="1200" b="1" dirty="0">
                <a:solidFill>
                  <a:schemeClr val="tx1"/>
                </a:solidFill>
              </a:rPr>
              <a:t>관리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공공데이터 수집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가공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64803" y="3531401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355278" y="3184370"/>
            <a:ext cx="286417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74328" y="3865856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5958627" y="754658"/>
            <a:ext cx="2032076" cy="1640321"/>
            <a:chOff x="1592572" y="2682311"/>
            <a:chExt cx="2186170" cy="1764708"/>
          </a:xfrm>
        </p:grpSpPr>
        <p:pic>
          <p:nvPicPr>
            <p:cNvPr id="13" name="Picture 2" descr="\\psf\Home\Downloads\wfac-life-car-icon-community.png"/>
            <p:cNvPicPr>
              <a:picLocks noChangeAspect="1" noChangeArrowheads="1"/>
            </p:cNvPicPr>
            <p:nvPr/>
          </p:nvPicPr>
          <p:blipFill>
            <a:blip r:embed="rId4" cstate="print">
              <a:lum contrast="-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572" y="3210272"/>
              <a:ext cx="2186170" cy="123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\\psf\Home\Downloads\cPark_backup\develop_icon\addon-api-icon2-100x1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77"/>
            <a:stretch>
              <a:fillRect/>
            </a:stretch>
          </p:blipFill>
          <p:spPr bwMode="auto">
            <a:xfrm>
              <a:off x="1934113" y="2682311"/>
              <a:ext cx="942336" cy="456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직선 연결선 15"/>
          <p:cNvCxnSpPr/>
          <p:nvPr/>
        </p:nvCxnSpPr>
        <p:spPr>
          <a:xfrm>
            <a:off x="364803" y="4799482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55278" y="4486955"/>
            <a:ext cx="286417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74328" y="5113807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83853" y="5418607"/>
            <a:ext cx="28355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64803" y="6058938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55278" y="5763663"/>
            <a:ext cx="286417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67194" y="3108475"/>
            <a:ext cx="4572000" cy="32401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JDK 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Java SE 8u 74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DBMS 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Oracle 11g Release2 (AWS RDS)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WAS 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Apache Tomcat 7.0.61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 기술 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JSP / Java Script / 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Jquery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Ajax / JSON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Framework 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Bootstrap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Design Pattern 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MVC model 2 / Factory / Singleton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API 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공공데이터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API / 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Paypal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DaumMap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Google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Chart / 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Kakao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형상관리 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Git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SourceTree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GoogleDrive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UML Tool :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StarUML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exERD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265612" y="3531401"/>
            <a:ext cx="355058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256087" y="3184370"/>
            <a:ext cx="356010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265612" y="4187009"/>
            <a:ext cx="355058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256087" y="3839978"/>
            <a:ext cx="356010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291490" y="4799482"/>
            <a:ext cx="3524706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281965" y="4486955"/>
            <a:ext cx="3534231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310540" y="5418607"/>
            <a:ext cx="3505656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291490" y="6041686"/>
            <a:ext cx="3524706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281965" y="5703281"/>
            <a:ext cx="3534231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310540" y="5099429"/>
            <a:ext cx="3505656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291490" y="6348593"/>
            <a:ext cx="3524706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64803" y="6352236"/>
            <a:ext cx="284512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0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1</a:t>
            </a:r>
            <a:r>
              <a:rPr lang="en-US" altLang="ko-KR" sz="2000" b="1" spc="-150" dirty="0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.1. </a:t>
            </a:r>
            <a:r>
              <a:rPr lang="ko-KR" altLang="en-US" sz="2000" b="1" spc="-150" dirty="0" smtClean="0">
                <a:solidFill>
                  <a:srgbClr val="4FAD35"/>
                </a:solidFill>
              </a:rPr>
              <a:t>서비스 소개</a:t>
            </a:r>
            <a:endParaRPr lang="ko-KR" altLang="en-US" sz="1400" b="1" spc="-150" dirty="0">
              <a:solidFill>
                <a:srgbClr val="4FAD3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26"/>
          <p:cNvGrpSpPr/>
          <p:nvPr/>
        </p:nvGrpSpPr>
        <p:grpSpPr>
          <a:xfrm>
            <a:off x="6688489" y="163169"/>
            <a:ext cx="2013693" cy="359461"/>
            <a:chOff x="2983264" y="3249269"/>
            <a:chExt cx="3165443" cy="359461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7"/>
            <p:cNvSpPr txBox="1"/>
            <p:nvPr/>
          </p:nvSpPr>
          <p:spPr>
            <a:xfrm>
              <a:off x="2983264" y="3393286"/>
              <a:ext cx="3165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10800000">
              <a:off x="3127280" y="3249269"/>
              <a:ext cx="144016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34857" y="2080325"/>
            <a:ext cx="7659072" cy="3897012"/>
            <a:chOff x="734857" y="1709407"/>
            <a:chExt cx="7659072" cy="3897012"/>
          </a:xfrm>
        </p:grpSpPr>
        <p:grpSp>
          <p:nvGrpSpPr>
            <p:cNvPr id="9" name="그룹 8"/>
            <p:cNvGrpSpPr/>
            <p:nvPr/>
          </p:nvGrpSpPr>
          <p:grpSpPr>
            <a:xfrm>
              <a:off x="734857" y="1709407"/>
              <a:ext cx="7659072" cy="3897012"/>
              <a:chOff x="734857" y="1597269"/>
              <a:chExt cx="7659072" cy="3897012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734857" y="1597269"/>
                <a:ext cx="7659072" cy="3897012"/>
                <a:chOff x="734857" y="1597269"/>
                <a:chExt cx="7659072" cy="3897012"/>
              </a:xfrm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734857" y="1597269"/>
                  <a:ext cx="7659072" cy="3897012"/>
                  <a:chOff x="734857" y="1597269"/>
                  <a:chExt cx="7659072" cy="3897012"/>
                </a:xfrm>
              </p:grpSpPr>
              <p:grpSp>
                <p:nvGrpSpPr>
                  <p:cNvPr id="3" name="그룹 14"/>
                  <p:cNvGrpSpPr/>
                  <p:nvPr/>
                </p:nvGrpSpPr>
                <p:grpSpPr>
                  <a:xfrm>
                    <a:off x="1558400" y="1597269"/>
                    <a:ext cx="6084986" cy="3897012"/>
                    <a:chOff x="1331640" y="138682"/>
                    <a:chExt cx="6408712" cy="4104329"/>
                  </a:xfrm>
                </p:grpSpPr>
                <p:sp>
                  <p:nvSpPr>
                    <p:cNvPr id="20" name="모서리가 둥근 직사각형 19"/>
                    <p:cNvSpPr/>
                    <p:nvPr/>
                  </p:nvSpPr>
                  <p:spPr>
                    <a:xfrm>
                      <a:off x="3419872" y="1628800"/>
                      <a:ext cx="2088232" cy="1224136"/>
                    </a:xfrm>
                    <a:prstGeom prst="roundRect">
                      <a:avLst/>
                    </a:prstGeom>
                    <a:solidFill>
                      <a:srgbClr val="61C646"/>
                    </a:solidFill>
                    <a:ln>
                      <a:solidFill>
                        <a:srgbClr val="4FAD3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주차장 공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</a:t>
                      </a:r>
                      <a:endParaRPr lang="en-US" altLang="ko-KR" sz="1400" b="1" dirty="0" smtClean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O2O 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플랫폼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  <p:cxnSp>
                  <p:nvCxnSpPr>
                    <p:cNvPr id="23" name="직선 화살표 연결선 22"/>
                    <p:cNvCxnSpPr/>
                    <p:nvPr/>
                  </p:nvCxnSpPr>
                  <p:spPr>
                    <a:xfrm>
                      <a:off x="2339752" y="1988840"/>
                      <a:ext cx="1008112" cy="0"/>
                    </a:xfrm>
                    <a:prstGeom prst="straightConnector1">
                      <a:avLst/>
                    </a:prstGeom>
                    <a:ln w="57150">
                      <a:solidFill>
                        <a:srgbClr val="4FAD35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꺾인 연결선 21"/>
                    <p:cNvCxnSpPr/>
                    <p:nvPr/>
                  </p:nvCxnSpPr>
                  <p:spPr>
                    <a:xfrm rot="5400000">
                      <a:off x="4499992" y="-223134"/>
                      <a:ext cx="72008" cy="6408712"/>
                    </a:xfrm>
                    <a:prstGeom prst="bentConnector3">
                      <a:avLst>
                        <a:gd name="adj1" fmla="val 1317618"/>
                      </a:avLst>
                    </a:prstGeom>
                    <a:ln w="38100">
                      <a:solidFill>
                        <a:srgbClr val="4FAD35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2403629" y="2636912"/>
                      <a:ext cx="903569" cy="324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대여수익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325880" y="1340769"/>
                      <a:ext cx="2376264" cy="551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주차공간 </a:t>
                      </a:r>
                      <a:endParaRPr lang="en-US" altLang="ko-KR" sz="1400" b="1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등록</a:t>
                      </a:r>
                      <a:r>
                        <a:rPr lang="en-US" altLang="ko-KR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제보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5637365" y="2638652"/>
                      <a:ext cx="1042008" cy="7779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대여료 </a:t>
                      </a:r>
                      <a:endParaRPr lang="en-US" altLang="ko-KR" sz="14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코인충전</a:t>
                      </a:r>
                      <a:r>
                        <a:rPr lang="en-US" altLang="ko-KR" sz="1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</a:p>
                    <a:p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5580112" y="1332057"/>
                      <a:ext cx="974477" cy="551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주차공간</a:t>
                      </a:r>
                      <a:endParaRPr lang="en-US" altLang="ko-KR" sz="1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/>
                      <a:r>
                        <a:rPr lang="ko-KR" altLang="en-US" sz="1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r>
                        <a:rPr lang="en-US" altLang="ko-KR" sz="1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예약</a:t>
                      </a:r>
                      <a:endParaRPr lang="ko-KR" altLang="en-US" sz="14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92200" y="3918861"/>
                      <a:ext cx="1717323" cy="324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후기를 통한 피드백</a:t>
                      </a:r>
                      <a:endParaRPr lang="ko-KR" altLang="en-US" sz="14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2977686" y="138682"/>
                      <a:ext cx="3491709" cy="3565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600" b="1" dirty="0" smtClean="0">
                          <a:solidFill>
                            <a:srgbClr val="61C646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피드백</a:t>
                      </a:r>
                      <a:r>
                        <a:rPr lang="en-US" altLang="ko-KR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평점</a:t>
                      </a:r>
                      <a:r>
                        <a:rPr lang="en-US" altLang="ko-KR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신고</a:t>
                      </a:r>
                      <a:r>
                        <a:rPr lang="en-US" altLang="ko-KR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벌점</a:t>
                      </a:r>
                      <a:r>
                        <a:rPr lang="en-US" altLang="ko-KR" sz="14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r>
                        <a:rPr lang="ko-KR" altLang="en-US" sz="1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통한 신뢰구축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  <p:cxnSp>
                  <p:nvCxnSpPr>
                    <p:cNvPr id="31" name="직선 화살표 연결선 30"/>
                    <p:cNvCxnSpPr/>
                    <p:nvPr/>
                  </p:nvCxnSpPr>
                  <p:spPr>
                    <a:xfrm>
                      <a:off x="5684227" y="1988841"/>
                      <a:ext cx="1008112" cy="0"/>
                    </a:xfrm>
                    <a:prstGeom prst="straightConnector1">
                      <a:avLst/>
                    </a:prstGeom>
                    <a:ln w="57150">
                      <a:solidFill>
                        <a:srgbClr val="4FAD35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직선 화살표 연결선 31"/>
                    <p:cNvCxnSpPr/>
                    <p:nvPr/>
                  </p:nvCxnSpPr>
                  <p:spPr>
                    <a:xfrm flipH="1">
                      <a:off x="5580112" y="2564904"/>
                      <a:ext cx="1080120" cy="0"/>
                    </a:xfrm>
                    <a:prstGeom prst="straightConnector1">
                      <a:avLst/>
                    </a:prstGeom>
                    <a:ln w="57150">
                      <a:solidFill>
                        <a:srgbClr val="4FAD35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3851920" y="2924944"/>
                      <a:ext cx="1133177" cy="324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4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수수료 수익</a:t>
                      </a:r>
                      <a:endParaRPr lang="ko-KR" altLang="en-US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cxnSp>
                  <p:nvCxnSpPr>
                    <p:cNvPr id="21" name="꺾인 연결선 20"/>
                    <p:cNvCxnSpPr/>
                    <p:nvPr/>
                  </p:nvCxnSpPr>
                  <p:spPr>
                    <a:xfrm rot="5400000" flipH="1" flipV="1">
                      <a:off x="4499992" y="-1844712"/>
                      <a:ext cx="72008" cy="6408712"/>
                    </a:xfrm>
                    <a:prstGeom prst="bentConnector3">
                      <a:avLst>
                        <a:gd name="adj1" fmla="val 1140803"/>
                      </a:avLst>
                    </a:prstGeom>
                    <a:ln w="38100">
                      <a:solidFill>
                        <a:srgbClr val="4FAD35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" name="그룹 36"/>
                  <p:cNvGrpSpPr/>
                  <p:nvPr/>
                </p:nvGrpSpPr>
                <p:grpSpPr>
                  <a:xfrm>
                    <a:off x="734857" y="2706797"/>
                    <a:ext cx="1620000" cy="1620000"/>
                    <a:chOff x="3168511" y="2953423"/>
                    <a:chExt cx="1620000" cy="1620000"/>
                  </a:xfrm>
                </p:grpSpPr>
                <p:sp>
                  <p:nvSpPr>
                    <p:cNvPr id="38" name="타원 37"/>
                    <p:cNvSpPr/>
                    <p:nvPr/>
                  </p:nvSpPr>
                  <p:spPr>
                    <a:xfrm>
                      <a:off x="3168511" y="2953423"/>
                      <a:ext cx="1620000" cy="1620000"/>
                    </a:xfrm>
                    <a:prstGeom prst="ellipse">
                      <a:avLst/>
                    </a:prstGeom>
                    <a:solidFill>
                      <a:srgbClr val="E9F7E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타원 39"/>
                    <p:cNvSpPr/>
                    <p:nvPr/>
                  </p:nvSpPr>
                  <p:spPr>
                    <a:xfrm>
                      <a:off x="3411510" y="3098478"/>
                      <a:ext cx="1174995" cy="1347537"/>
                    </a:xfrm>
                    <a:prstGeom prst="ellipse">
                      <a:avLst/>
                    </a:prstGeom>
                    <a:blipFill>
                      <a:blip r:embed="rId3" cstate="print">
                        <a:lum bright="20000"/>
                      </a:blip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" name="그룹 33"/>
                  <p:cNvGrpSpPr/>
                  <p:nvPr/>
                </p:nvGrpSpPr>
                <p:grpSpPr>
                  <a:xfrm>
                    <a:off x="6773929" y="2727277"/>
                    <a:ext cx="1620000" cy="1620000"/>
                    <a:chOff x="3168511" y="2953423"/>
                    <a:chExt cx="1620000" cy="1620000"/>
                  </a:xfrm>
                </p:grpSpPr>
                <p:sp>
                  <p:nvSpPr>
                    <p:cNvPr id="35" name="타원 34"/>
                    <p:cNvSpPr/>
                    <p:nvPr/>
                  </p:nvSpPr>
                  <p:spPr>
                    <a:xfrm>
                      <a:off x="3168511" y="2953423"/>
                      <a:ext cx="1620000" cy="1620000"/>
                    </a:xfrm>
                    <a:prstGeom prst="ellipse">
                      <a:avLst/>
                    </a:prstGeom>
                    <a:solidFill>
                      <a:srgbClr val="DCF2D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" name="타원 35"/>
                    <p:cNvSpPr/>
                    <p:nvPr/>
                  </p:nvSpPr>
                  <p:spPr>
                    <a:xfrm>
                      <a:off x="3218113" y="3055973"/>
                      <a:ext cx="1501541" cy="1455815"/>
                    </a:xfrm>
                    <a:prstGeom prst="ellipse">
                      <a:avLst/>
                    </a:prstGeom>
                    <a:blipFill>
                      <a:blip r:embed="rId4" cstate="print">
                        <a:lum bright="20000" contrast="-20000"/>
                      </a:blip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ko-KR"/>
                      </a:defPPr>
                      <a:lvl1pPr marL="0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1528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043056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564584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86112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607640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129168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650696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172224" algn="l" defTabSz="1043056" rtl="0" eaLnBrk="1" latinLnBrk="1" hangingPunct="1">
                        <a:defRPr sz="21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43" name="TextBox 42"/>
                <p:cNvSpPr txBox="1"/>
                <p:nvPr/>
              </p:nvSpPr>
              <p:spPr>
                <a:xfrm>
                  <a:off x="7157840" y="4464038"/>
                  <a:ext cx="90601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사용자</a:t>
                  </a:r>
                  <a:endPara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42" name="TextBox 41"/>
              <p:cNvSpPr txBox="1"/>
              <p:nvPr/>
            </p:nvSpPr>
            <p:spPr>
              <a:xfrm>
                <a:off x="897925" y="2276893"/>
                <a:ext cx="199782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주차장</a:t>
                </a:r>
                <a:r>
                  <a:rPr lang="en-US" altLang="ko-KR" sz="200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sz="200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호스트</a:t>
                </a:r>
                <a:r>
                  <a:rPr lang="en-US" altLang="ko-KR" sz="200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cxnSp>
          <p:nvCxnSpPr>
            <p:cNvPr id="44" name="직선 화살표 연결선 43"/>
            <p:cNvCxnSpPr/>
            <p:nvPr/>
          </p:nvCxnSpPr>
          <p:spPr>
            <a:xfrm flipH="1">
              <a:off x="2486753" y="3868844"/>
              <a:ext cx="957189" cy="0"/>
            </a:xfrm>
            <a:prstGeom prst="straightConnector1">
              <a:avLst/>
            </a:prstGeom>
            <a:ln w="57150">
              <a:solidFill>
                <a:srgbClr val="4FAD3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658086" y="819834"/>
            <a:ext cx="7666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b="1" dirty="0" smtClean="0">
                <a:latin typeface="나눔고딕 ExtraBold" pitchFamily="50" charset="-127"/>
                <a:ea typeface="나눔고딕 ExtraBold" pitchFamily="50" charset="-127"/>
              </a:rPr>
              <a:t>주차장 공유를 통한 공영주차장 </a:t>
            </a:r>
            <a:r>
              <a:rPr lang="ko-KR" altLang="en-US" b="1" dirty="0">
                <a:latin typeface="나눔고딕 ExtraBold" pitchFamily="50" charset="-127"/>
                <a:ea typeface="나눔고딕 ExtraBold" pitchFamily="50" charset="-127"/>
              </a:rPr>
              <a:t>이용 활성화</a:t>
            </a:r>
            <a:r>
              <a:rPr lang="en-US" altLang="ko-KR" b="1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b="1" dirty="0" smtClean="0">
                <a:latin typeface="나눔고딕 ExtraBold" pitchFamily="50" charset="-127"/>
                <a:ea typeface="나눔고딕 ExtraBold" pitchFamily="50" charset="-127"/>
              </a:rPr>
              <a:t>교통문제 </a:t>
            </a:r>
            <a:r>
              <a:rPr lang="en-US" altLang="ko-KR" b="1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b="1" dirty="0">
                <a:latin typeface="나눔고딕 ExtraBold" pitchFamily="50" charset="-127"/>
                <a:ea typeface="나눔고딕 ExtraBold" pitchFamily="50" charset="-127"/>
              </a:rPr>
              <a:t>주차문제 </a:t>
            </a:r>
            <a:r>
              <a:rPr lang="ko-KR" altLang="en-US" b="1" dirty="0" smtClean="0">
                <a:latin typeface="나눔고딕 ExtraBold" pitchFamily="50" charset="-127"/>
                <a:ea typeface="나눔고딕 ExtraBold" pitchFamily="50" charset="-127"/>
              </a:rPr>
              <a:t>해결을 돕기 위한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주차장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O2O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09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1</a:t>
            </a:r>
            <a:r>
              <a:rPr lang="en-US" altLang="ko-KR" sz="2000" b="1" spc="-150" dirty="0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.2. </a:t>
            </a:r>
            <a:r>
              <a:rPr lang="ko-KR" altLang="en-US" sz="2000" b="1" spc="-150" dirty="0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기능개요 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- </a:t>
            </a:r>
            <a:r>
              <a:rPr lang="ko-KR" altLang="en-US" sz="2000" b="1" spc="-150" dirty="0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마인드맵</a:t>
            </a:r>
            <a:endParaRPr lang="ko-KR" altLang="en-US" sz="1400" b="1" spc="-150" dirty="0">
              <a:solidFill>
                <a:srgbClr val="4FAD3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\\psf\Home\Downloads\carpark_mindmap_16062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5" r="2259"/>
          <a:stretch/>
        </p:blipFill>
        <p:spPr bwMode="auto">
          <a:xfrm>
            <a:off x="189680" y="954083"/>
            <a:ext cx="8756246" cy="49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26"/>
          <p:cNvGrpSpPr/>
          <p:nvPr/>
        </p:nvGrpSpPr>
        <p:grpSpPr>
          <a:xfrm>
            <a:off x="6688489" y="163169"/>
            <a:ext cx="2013693" cy="359461"/>
            <a:chOff x="2983264" y="3249269"/>
            <a:chExt cx="3165443" cy="359461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7"/>
            <p:cNvSpPr txBox="1"/>
            <p:nvPr/>
          </p:nvSpPr>
          <p:spPr>
            <a:xfrm>
              <a:off x="2983264" y="3393286"/>
              <a:ext cx="3165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10800000">
              <a:off x="3127280" y="3249269"/>
              <a:ext cx="144016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2</a:t>
            </a:r>
            <a:r>
              <a:rPr lang="en-US" altLang="ko-KR" sz="2000" b="1" spc="-150" dirty="0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.2. 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ER Diagram  - Physical</a:t>
            </a:r>
            <a:endParaRPr lang="ko-KR" altLang="en-US" sz="1400" b="1" spc="-150" dirty="0">
              <a:solidFill>
                <a:srgbClr val="4FAD3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6640864" y="134594"/>
            <a:ext cx="2050561" cy="359461"/>
            <a:chOff x="2983264" y="3249269"/>
            <a:chExt cx="3223398" cy="359461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7"/>
            <p:cNvSpPr txBox="1"/>
            <p:nvPr/>
          </p:nvSpPr>
          <p:spPr>
            <a:xfrm>
              <a:off x="2983264" y="3393286"/>
              <a:ext cx="32233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7" name="이등변 삼각형 16"/>
            <p:cNvSpPr/>
            <p:nvPr/>
          </p:nvSpPr>
          <p:spPr>
            <a:xfrm rot="10800000">
              <a:off x="4864138" y="3249269"/>
              <a:ext cx="144017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3074" name="Picture 2" descr="\\psf\Home\Downloads\carpark_phygic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09" y="1439506"/>
            <a:ext cx="8702901" cy="43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2</a:t>
            </a:r>
            <a:r>
              <a:rPr lang="en-US" altLang="ko-KR" sz="2000" b="1" spc="-150" dirty="0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.3. </a:t>
            </a:r>
            <a:r>
              <a:rPr lang="en-US" altLang="ko-KR" sz="2000" b="1" spc="-150" dirty="0" err="1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Usecase</a:t>
            </a:r>
            <a:r>
              <a:rPr lang="en-US" altLang="ko-KR" sz="2000" b="1" spc="-150" dirty="0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Diagram</a:t>
            </a:r>
            <a:endParaRPr lang="ko-KR" altLang="en-US" sz="1400" b="1" spc="-150" dirty="0">
              <a:solidFill>
                <a:srgbClr val="4FAD3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6640864" y="134594"/>
            <a:ext cx="2050561" cy="359461"/>
            <a:chOff x="2983264" y="3249269"/>
            <a:chExt cx="3223398" cy="359461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7"/>
            <p:cNvSpPr txBox="1"/>
            <p:nvPr/>
          </p:nvSpPr>
          <p:spPr>
            <a:xfrm>
              <a:off x="2983264" y="3393286"/>
              <a:ext cx="32233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7" name="이등변 삼각형 16"/>
            <p:cNvSpPr/>
            <p:nvPr/>
          </p:nvSpPr>
          <p:spPr>
            <a:xfrm rot="10800000">
              <a:off x="4864138" y="3249269"/>
              <a:ext cx="144017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4098" name="Picture 2" descr="\\psf\Home\Downloads\UCD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7" y="1212397"/>
            <a:ext cx="7772819" cy="52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355048" y="570087"/>
            <a:ext cx="5173304" cy="1520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50000"/>
              </a:lnSpc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주차장 검색</a:t>
            </a: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예약 </a:t>
            </a: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문의 </a:t>
            </a: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후기</a:t>
            </a:r>
            <a:endParaRPr lang="en-US" altLang="ko-KR" sz="1200" spc="-5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8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304169" y="47625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rgbClr val="4FAD35"/>
                </a:solidFill>
              </a:rPr>
              <a:t>3</a:t>
            </a:r>
            <a:r>
              <a:rPr lang="en-US" altLang="ko-KR" sz="2000" b="1" spc="-150" dirty="0" smtClean="0">
                <a:solidFill>
                  <a:srgbClr val="4FAD35"/>
                </a:solidFill>
                <a:latin typeface="나눔고딕" pitchFamily="50" charset="-127"/>
                <a:ea typeface="나눔고딕" pitchFamily="50" charset="-127"/>
              </a:rPr>
              <a:t>.1.1.  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UI </a:t>
            </a:r>
            <a:r>
              <a:rPr lang="ko-KR" altLang="en-US" sz="2000" b="1" spc="-150" dirty="0" smtClean="0">
                <a:solidFill>
                  <a:srgbClr val="4FAD35"/>
                </a:solidFill>
              </a:rPr>
              <a:t>소개 </a:t>
            </a:r>
            <a:r>
              <a:rPr lang="en-US" altLang="ko-KR" sz="2000" b="1" spc="-150" dirty="0" smtClean="0">
                <a:solidFill>
                  <a:srgbClr val="4FAD35"/>
                </a:solidFill>
              </a:rPr>
              <a:t>(1/2)</a:t>
            </a:r>
            <a:endParaRPr lang="ko-KR" altLang="en-US" sz="1600" b="1" spc="-150" dirty="0">
              <a:solidFill>
                <a:srgbClr val="4FAD3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0" y="5111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6709877" y="144300"/>
            <a:ext cx="2013693" cy="359461"/>
            <a:chOff x="2983264" y="3249269"/>
            <a:chExt cx="3165443" cy="359461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3055272" y="3393286"/>
              <a:ext cx="3009363" cy="0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7"/>
            <p:cNvSpPr txBox="1"/>
            <p:nvPr/>
          </p:nvSpPr>
          <p:spPr>
            <a:xfrm>
              <a:off x="2983264" y="3393286"/>
              <a:ext cx="3165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     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설 계   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/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rot="10800000">
              <a:off x="5576646" y="3249269"/>
              <a:ext cx="144017" cy="81939"/>
            </a:xfrm>
            <a:prstGeom prst="triangle">
              <a:avLst/>
            </a:prstGeom>
            <a:solidFill>
              <a:srgbClr val="4FA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1" y="785812"/>
            <a:ext cx="5283199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24" y="3683000"/>
            <a:ext cx="5295901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1"/>
          <p:cNvSpPr txBox="1"/>
          <p:nvPr/>
        </p:nvSpPr>
        <p:spPr>
          <a:xfrm>
            <a:off x="5844346" y="947280"/>
            <a:ext cx="2874490" cy="3739485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로그인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회원가입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아이디</a:t>
            </a:r>
            <a:endParaRPr lang="en-US" altLang="ko-KR" sz="14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카카오 </a:t>
            </a:r>
            <a:r>
              <a:rPr lang="en-US" altLang="ko-KR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API </a:t>
            </a:r>
            <a:r>
              <a:rPr lang="ko-KR" altLang="en-US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연동 </a:t>
            </a:r>
            <a:endParaRPr lang="en-US" altLang="ko-KR" sz="1200" b="1" dirty="0" smtClean="0">
              <a:solidFill>
                <a:srgbClr val="4FAD35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로그인 시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드롭다운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메뉴로 </a:t>
            </a:r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회원 정보관리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화면  이동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100" spc="-15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100" spc="-15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100" spc="-15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100" spc="-15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주차장 검색 바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주차를 원하는 장소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시간 입력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algn="just">
              <a:buFontTx/>
              <a:buChar char="-"/>
            </a:pP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입력한 날짜와 주차장의 예약 가능일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algn="just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 비교 후 사용 가능한 </a:t>
            </a:r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주차장 검색결과 출력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100" spc="-15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100" spc="-15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100" spc="-15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100" spc="-15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지도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err="1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Tmap</a:t>
            </a:r>
            <a:r>
              <a:rPr lang="en-US" altLang="ko-KR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 API </a:t>
            </a:r>
            <a:r>
              <a:rPr lang="ko-KR" altLang="en-US" sz="1200" b="1" dirty="0" smtClean="0">
                <a:solidFill>
                  <a:srgbClr val="4FAD35"/>
                </a:solidFill>
                <a:latin typeface="나눔고딕 ExtraBold" pitchFamily="50" charset="-127"/>
                <a:ea typeface="나눔고딕 ExtraBold" pitchFamily="50" charset="-127"/>
              </a:rPr>
              <a:t>사용</a:t>
            </a:r>
            <a:endParaRPr lang="en-US" altLang="ko-KR" sz="1200" b="1" dirty="0" smtClean="0">
              <a:solidFill>
                <a:srgbClr val="4FAD35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현재 사용자의 접속 위치 표시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Tx/>
              <a:buChar char="-"/>
            </a:pPr>
            <a:endParaRPr lang="en-US" altLang="ko-KR" sz="1100" spc="-15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19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5051</TotalTime>
  <Words>1013</Words>
  <Application>Microsoft Office PowerPoint</Application>
  <PresentationFormat>화면 슬라이드 쇼(4:3)</PresentationFormat>
  <Paragraphs>279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굴림</vt:lpstr>
      <vt:lpstr>Arial</vt:lpstr>
      <vt:lpstr>맑은 고딕</vt:lpstr>
      <vt:lpstr>나눔고딕 ExtraBold</vt:lpstr>
      <vt:lpstr>Wingdings</vt:lpstr>
      <vt:lpstr>나눔고딕</vt:lpstr>
      <vt:lpstr>Office 테마</vt:lpstr>
      <vt:lpstr>PORTFOLIO </vt:lpstr>
      <vt:lpstr>PowerPoint 프레젠테이션</vt:lpstr>
      <vt:lpstr>PowerPoint 프레젠테이션</vt:lpstr>
      <vt:lpstr>주차장 공유 O2O플랫폼  - Car Park</vt:lpstr>
      <vt:lpstr>1.1. 서비스 소개</vt:lpstr>
      <vt:lpstr>1.2. 기능개요 - 마인드맵</vt:lpstr>
      <vt:lpstr>2.2. ER Diagram  - Physical</vt:lpstr>
      <vt:lpstr>2.3. Usecase Diagram</vt:lpstr>
      <vt:lpstr>3.1.1.  UI 소개 (1/2)</vt:lpstr>
      <vt:lpstr>3.1.1.  UI 소개 (2/2) </vt:lpstr>
      <vt:lpstr>3.2.2.  주차장  검색 (1/2) – 검색결과 목록</vt:lpstr>
      <vt:lpstr>3.2.3.  주차장  검색 (2/2) – 주차장 상세정보</vt:lpstr>
      <vt:lpstr>3.5.1.  주차장  신고 (넣을까 말까..)</vt:lpstr>
      <vt:lpstr>PowerPoint 프레젠테이션</vt:lpstr>
      <vt:lpstr>3.8.6.  코인 충전–  Paypal API</vt:lpstr>
      <vt:lpstr>KITRI Room Café</vt:lpstr>
      <vt:lpstr>Recall News</vt:lpstr>
      <vt:lpstr>PowerPoint 프레젠테이션</vt:lpstr>
      <vt:lpstr>PowerPoint 프레젠테이션</vt:lpstr>
      <vt:lpstr>PORTFOLIO 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posasi</cp:lastModifiedBy>
  <cp:revision>234</cp:revision>
  <cp:lastPrinted>2011-08-28T13:13:29Z</cp:lastPrinted>
  <dcterms:created xsi:type="dcterms:W3CDTF">2011-08-24T01:05:33Z</dcterms:created>
  <dcterms:modified xsi:type="dcterms:W3CDTF">2021-03-25T13:08:39Z</dcterms:modified>
</cp:coreProperties>
</file>